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handoutMasterIdLst>
    <p:handoutMasterId r:id="rId24"/>
  </p:handoutMasterIdLst>
  <p:sldIdLst>
    <p:sldId id="311" r:id="rId2"/>
    <p:sldId id="349" r:id="rId3"/>
    <p:sldId id="350" r:id="rId4"/>
    <p:sldId id="351" r:id="rId5"/>
    <p:sldId id="352" r:id="rId6"/>
    <p:sldId id="353" r:id="rId7"/>
    <p:sldId id="354" r:id="rId8"/>
    <p:sldId id="355" r:id="rId9"/>
    <p:sldId id="356" r:id="rId10"/>
    <p:sldId id="318" r:id="rId11"/>
    <p:sldId id="357" r:id="rId12"/>
    <p:sldId id="330" r:id="rId13"/>
    <p:sldId id="340" r:id="rId14"/>
    <p:sldId id="344" r:id="rId15"/>
    <p:sldId id="345" r:id="rId16"/>
    <p:sldId id="346" r:id="rId17"/>
    <p:sldId id="341" r:id="rId18"/>
    <p:sldId id="342" r:id="rId19"/>
    <p:sldId id="343" r:id="rId20"/>
    <p:sldId id="298" r:id="rId21"/>
    <p:sldId id="358" r:id="rId22"/>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42" autoAdjust="0"/>
    <p:restoredTop sz="90636" autoAdjust="0"/>
  </p:normalViewPr>
  <p:slideViewPr>
    <p:cSldViewPr>
      <p:cViewPr>
        <p:scale>
          <a:sx n="100" d="100"/>
          <a:sy n="100" d="100"/>
        </p:scale>
        <p:origin x="-1260" y="-54"/>
      </p:cViewPr>
      <p:guideLst>
        <p:guide orient="horz" pos="2160"/>
        <p:guide pos="2880"/>
      </p:guideLst>
    </p:cSldViewPr>
  </p:slideViewPr>
  <p:notesTextViewPr>
    <p:cViewPr>
      <p:scale>
        <a:sx n="1" d="1"/>
        <a:sy n="1" d="1"/>
      </p:scale>
      <p:origin x="0" y="0"/>
    </p:cViewPr>
  </p:notesTextViewPr>
  <p:notesViewPr>
    <p:cSldViewPr>
      <p:cViewPr varScale="1">
        <p:scale>
          <a:sx n="75" d="100"/>
          <a:sy n="75" d="100"/>
        </p:scale>
        <p:origin x="228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2090E3-50FB-491C-87FF-34ABCCB96758}" type="datetimeFigureOut">
              <a:rPr lang="en-US" smtClean="0"/>
              <a:t>6/7/2017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ISI 2015</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B4F221-7D10-4E72-868C-92D8E6CCA8F9}" type="slidenum">
              <a:rPr lang="en-US" smtClean="0"/>
              <a:t>‹#›</a:t>
            </a:fld>
            <a:endParaRPr lang="en-US"/>
          </a:p>
        </p:txBody>
      </p:sp>
    </p:spTree>
    <p:extLst>
      <p:ext uri="{BB962C8B-B14F-4D97-AF65-F5344CB8AC3E}">
        <p14:creationId xmlns:p14="http://schemas.microsoft.com/office/powerpoint/2010/main" val="31953371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33CCE-00CA-49E9-B9D7-220446014AB3}" type="datetimeFigureOut">
              <a:rPr lang="en-US" smtClean="0"/>
              <a:t>6/7/2017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ISI 2015</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A3CA9-CA3D-48F4-9366-B28E264D73A3}" type="slidenum">
              <a:rPr lang="en-US" smtClean="0"/>
              <a:t>‹#›</a:t>
            </a:fld>
            <a:endParaRPr lang="en-US"/>
          </a:p>
        </p:txBody>
      </p:sp>
    </p:spTree>
    <p:extLst>
      <p:ext uri="{BB962C8B-B14F-4D97-AF65-F5344CB8AC3E}">
        <p14:creationId xmlns:p14="http://schemas.microsoft.com/office/powerpoint/2010/main" val="3435737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1</a:t>
            </a:fld>
            <a:endParaRPr lang="en-US"/>
          </a:p>
        </p:txBody>
      </p:sp>
    </p:spTree>
    <p:extLst>
      <p:ext uri="{BB962C8B-B14F-4D97-AF65-F5344CB8AC3E}">
        <p14:creationId xmlns:p14="http://schemas.microsoft.com/office/powerpoint/2010/main" val="2147871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10</a:t>
            </a:fld>
            <a:endParaRPr lang="en-US"/>
          </a:p>
        </p:txBody>
      </p:sp>
    </p:spTree>
    <p:extLst>
      <p:ext uri="{BB962C8B-B14F-4D97-AF65-F5344CB8AC3E}">
        <p14:creationId xmlns:p14="http://schemas.microsoft.com/office/powerpoint/2010/main" val="43813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11</a:t>
            </a:fld>
            <a:endParaRPr lang="en-US"/>
          </a:p>
        </p:txBody>
      </p:sp>
    </p:spTree>
    <p:extLst>
      <p:ext uri="{BB962C8B-B14F-4D97-AF65-F5344CB8AC3E}">
        <p14:creationId xmlns:p14="http://schemas.microsoft.com/office/powerpoint/2010/main" val="948542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12</a:t>
            </a:fld>
            <a:endParaRPr lang="en-US"/>
          </a:p>
        </p:txBody>
      </p:sp>
    </p:spTree>
    <p:extLst>
      <p:ext uri="{BB962C8B-B14F-4D97-AF65-F5344CB8AC3E}">
        <p14:creationId xmlns:p14="http://schemas.microsoft.com/office/powerpoint/2010/main" val="4381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13</a:t>
            </a:fld>
            <a:endParaRPr lang="en-US"/>
          </a:p>
        </p:txBody>
      </p:sp>
    </p:spTree>
    <p:extLst>
      <p:ext uri="{BB962C8B-B14F-4D97-AF65-F5344CB8AC3E}">
        <p14:creationId xmlns:p14="http://schemas.microsoft.com/office/powerpoint/2010/main" val="2461137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14</a:t>
            </a:fld>
            <a:endParaRPr lang="en-US"/>
          </a:p>
        </p:txBody>
      </p:sp>
    </p:spTree>
    <p:extLst>
      <p:ext uri="{BB962C8B-B14F-4D97-AF65-F5344CB8AC3E}">
        <p14:creationId xmlns:p14="http://schemas.microsoft.com/office/powerpoint/2010/main" val="1805449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15</a:t>
            </a:fld>
            <a:endParaRPr lang="en-US"/>
          </a:p>
        </p:txBody>
      </p:sp>
    </p:spTree>
    <p:extLst>
      <p:ext uri="{BB962C8B-B14F-4D97-AF65-F5344CB8AC3E}">
        <p14:creationId xmlns:p14="http://schemas.microsoft.com/office/powerpoint/2010/main" val="770723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16</a:t>
            </a:fld>
            <a:endParaRPr lang="en-US"/>
          </a:p>
        </p:txBody>
      </p:sp>
    </p:spTree>
    <p:extLst>
      <p:ext uri="{BB962C8B-B14F-4D97-AF65-F5344CB8AC3E}">
        <p14:creationId xmlns:p14="http://schemas.microsoft.com/office/powerpoint/2010/main" val="37094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17</a:t>
            </a:fld>
            <a:endParaRPr lang="en-US"/>
          </a:p>
        </p:txBody>
      </p:sp>
    </p:spTree>
    <p:extLst>
      <p:ext uri="{BB962C8B-B14F-4D97-AF65-F5344CB8AC3E}">
        <p14:creationId xmlns:p14="http://schemas.microsoft.com/office/powerpoint/2010/main" val="593879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18</a:t>
            </a:fld>
            <a:endParaRPr lang="en-US"/>
          </a:p>
        </p:txBody>
      </p:sp>
    </p:spTree>
    <p:extLst>
      <p:ext uri="{BB962C8B-B14F-4D97-AF65-F5344CB8AC3E}">
        <p14:creationId xmlns:p14="http://schemas.microsoft.com/office/powerpoint/2010/main" val="1804632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19</a:t>
            </a:fld>
            <a:endParaRPr lang="en-US"/>
          </a:p>
        </p:txBody>
      </p:sp>
    </p:spTree>
    <p:extLst>
      <p:ext uri="{BB962C8B-B14F-4D97-AF65-F5344CB8AC3E}">
        <p14:creationId xmlns:p14="http://schemas.microsoft.com/office/powerpoint/2010/main" val="2583107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2</a:t>
            </a:fld>
            <a:endParaRPr lang="en-US"/>
          </a:p>
        </p:txBody>
      </p:sp>
    </p:spTree>
    <p:extLst>
      <p:ext uri="{BB962C8B-B14F-4D97-AF65-F5344CB8AC3E}">
        <p14:creationId xmlns:p14="http://schemas.microsoft.com/office/powerpoint/2010/main" val="10979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7A3CA9-CA3D-48F4-9366-B28E264D73A3}" type="slidenum">
              <a:rPr lang="en-US" smtClean="0"/>
              <a:t>20</a:t>
            </a:fld>
            <a:endParaRPr lang="en-US"/>
          </a:p>
        </p:txBody>
      </p:sp>
    </p:spTree>
    <p:extLst>
      <p:ext uri="{BB962C8B-B14F-4D97-AF65-F5344CB8AC3E}">
        <p14:creationId xmlns:p14="http://schemas.microsoft.com/office/powerpoint/2010/main" val="1270299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21</a:t>
            </a:fld>
            <a:endParaRPr lang="en-US"/>
          </a:p>
        </p:txBody>
      </p:sp>
    </p:spTree>
    <p:extLst>
      <p:ext uri="{BB962C8B-B14F-4D97-AF65-F5344CB8AC3E}">
        <p14:creationId xmlns:p14="http://schemas.microsoft.com/office/powerpoint/2010/main" val="1804632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3</a:t>
            </a:fld>
            <a:endParaRPr lang="en-US"/>
          </a:p>
        </p:txBody>
      </p:sp>
    </p:spTree>
    <p:extLst>
      <p:ext uri="{BB962C8B-B14F-4D97-AF65-F5344CB8AC3E}">
        <p14:creationId xmlns:p14="http://schemas.microsoft.com/office/powerpoint/2010/main" val="795696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4</a:t>
            </a:fld>
            <a:endParaRPr lang="en-US"/>
          </a:p>
        </p:txBody>
      </p:sp>
    </p:spTree>
    <p:extLst>
      <p:ext uri="{BB962C8B-B14F-4D97-AF65-F5344CB8AC3E}">
        <p14:creationId xmlns:p14="http://schemas.microsoft.com/office/powerpoint/2010/main" val="1270232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5</a:t>
            </a:fld>
            <a:endParaRPr lang="en-US"/>
          </a:p>
        </p:txBody>
      </p:sp>
    </p:spTree>
    <p:extLst>
      <p:ext uri="{BB962C8B-B14F-4D97-AF65-F5344CB8AC3E}">
        <p14:creationId xmlns:p14="http://schemas.microsoft.com/office/powerpoint/2010/main" val="336225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6</a:t>
            </a:fld>
            <a:endParaRPr lang="en-US"/>
          </a:p>
        </p:txBody>
      </p:sp>
    </p:spTree>
    <p:extLst>
      <p:ext uri="{BB962C8B-B14F-4D97-AF65-F5344CB8AC3E}">
        <p14:creationId xmlns:p14="http://schemas.microsoft.com/office/powerpoint/2010/main" val="728473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7</a:t>
            </a:fld>
            <a:endParaRPr lang="en-US"/>
          </a:p>
        </p:txBody>
      </p:sp>
    </p:spTree>
    <p:extLst>
      <p:ext uri="{BB962C8B-B14F-4D97-AF65-F5344CB8AC3E}">
        <p14:creationId xmlns:p14="http://schemas.microsoft.com/office/powerpoint/2010/main" val="1598363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8</a:t>
            </a:fld>
            <a:endParaRPr lang="en-US"/>
          </a:p>
        </p:txBody>
      </p:sp>
    </p:spTree>
    <p:extLst>
      <p:ext uri="{BB962C8B-B14F-4D97-AF65-F5344CB8AC3E}">
        <p14:creationId xmlns:p14="http://schemas.microsoft.com/office/powerpoint/2010/main" val="47257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A3CA9-CA3D-48F4-9366-B28E264D73A3}" type="slidenum">
              <a:rPr lang="en-US" smtClean="0"/>
              <a:t>9</a:t>
            </a:fld>
            <a:endParaRPr lang="en-US"/>
          </a:p>
        </p:txBody>
      </p:sp>
    </p:spTree>
    <p:extLst>
      <p:ext uri="{BB962C8B-B14F-4D97-AF65-F5344CB8AC3E}">
        <p14:creationId xmlns:p14="http://schemas.microsoft.com/office/powerpoint/2010/main" val="1294248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SML @ IJCAI 2016</a:t>
            </a:r>
            <a:endParaRPr lang="en-US"/>
          </a:p>
        </p:txBody>
      </p:sp>
      <p:sp>
        <p:nvSpPr>
          <p:cNvPr id="5" name="Footer Placeholder 4"/>
          <p:cNvSpPr>
            <a:spLocks noGrp="1"/>
          </p:cNvSpPr>
          <p:nvPr>
            <p:ph type="ftr" sz="quarter" idx="11"/>
          </p:nvPr>
        </p:nvSpPr>
        <p:spPr/>
        <p:txBody>
          <a:bodyPr/>
          <a:lstStyle/>
          <a:p>
            <a:r>
              <a:rPr lang="en-US" dirty="0" smtClean="0"/>
              <a:t>Wijeratne et. al. Word Embeddings to Enhance Twitter Gang Member Profile Identification</a:t>
            </a:r>
            <a:endParaRPr lang="en-US" dirty="0"/>
          </a:p>
        </p:txBody>
      </p:sp>
      <p:sp>
        <p:nvSpPr>
          <p:cNvPr id="6" name="Slide Number Placeholder 5"/>
          <p:cNvSpPr>
            <a:spLocks noGrp="1"/>
          </p:cNvSpPr>
          <p:nvPr>
            <p:ph type="sldNum" sz="quarter" idx="12"/>
          </p:nvPr>
        </p:nvSpPr>
        <p:spPr/>
        <p:txBody>
          <a:bodyPr/>
          <a:lstStyle/>
          <a:p>
            <a:fld id="{E20EC3FF-68E7-433F-BCD3-5159136A4F9C}" type="slidenum">
              <a:rPr lang="en-US" smtClean="0"/>
              <a:t>‹#›</a:t>
            </a:fld>
            <a:endParaRPr lang="en-US"/>
          </a:p>
        </p:txBody>
      </p:sp>
    </p:spTree>
    <p:extLst>
      <p:ext uri="{BB962C8B-B14F-4D97-AF65-F5344CB8AC3E}">
        <p14:creationId xmlns:p14="http://schemas.microsoft.com/office/powerpoint/2010/main" val="1442220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SML @ IJCAI 2016</a:t>
            </a:r>
            <a:endParaRPr lang="en-US"/>
          </a:p>
        </p:txBody>
      </p:sp>
      <p:sp>
        <p:nvSpPr>
          <p:cNvPr id="5" name="Footer Placeholder 4"/>
          <p:cNvSpPr>
            <a:spLocks noGrp="1"/>
          </p:cNvSpPr>
          <p:nvPr>
            <p:ph type="ftr" sz="quarter" idx="11"/>
          </p:nvPr>
        </p:nvSpPr>
        <p:spPr/>
        <p:txBody>
          <a:bodyPr/>
          <a:lstStyle/>
          <a:p>
            <a:r>
              <a:rPr lang="en-US" dirty="0" smtClean="0"/>
              <a:t>Wijeratne et. al. Word Embeddings to Enhance Twitter Gang Member Profile Identification</a:t>
            </a:r>
            <a:endParaRPr lang="en-US" dirty="0"/>
          </a:p>
        </p:txBody>
      </p:sp>
      <p:sp>
        <p:nvSpPr>
          <p:cNvPr id="6" name="Slide Number Placeholder 5"/>
          <p:cNvSpPr>
            <a:spLocks noGrp="1"/>
          </p:cNvSpPr>
          <p:nvPr>
            <p:ph type="sldNum" sz="quarter" idx="12"/>
          </p:nvPr>
        </p:nvSpPr>
        <p:spPr/>
        <p:txBody>
          <a:bodyPr/>
          <a:lstStyle/>
          <a:p>
            <a:fld id="{E20EC3FF-68E7-433F-BCD3-5159136A4F9C}" type="slidenum">
              <a:rPr lang="en-US" smtClean="0"/>
              <a:t>‹#›</a:t>
            </a:fld>
            <a:endParaRPr lang="en-US"/>
          </a:p>
        </p:txBody>
      </p:sp>
    </p:spTree>
    <p:extLst>
      <p:ext uri="{BB962C8B-B14F-4D97-AF65-F5344CB8AC3E}">
        <p14:creationId xmlns:p14="http://schemas.microsoft.com/office/powerpoint/2010/main" val="20799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SML @ IJCAI 2016</a:t>
            </a:r>
            <a:endParaRPr lang="en-US"/>
          </a:p>
        </p:txBody>
      </p:sp>
      <p:sp>
        <p:nvSpPr>
          <p:cNvPr id="5" name="Footer Placeholder 4"/>
          <p:cNvSpPr>
            <a:spLocks noGrp="1"/>
          </p:cNvSpPr>
          <p:nvPr>
            <p:ph type="ftr" sz="quarter" idx="11"/>
          </p:nvPr>
        </p:nvSpPr>
        <p:spPr/>
        <p:txBody>
          <a:bodyPr/>
          <a:lstStyle/>
          <a:p>
            <a:r>
              <a:rPr lang="en-US" dirty="0" smtClean="0"/>
              <a:t>Wijeratne et. al. Word Embeddings to Enhance Twitter Gang Member Profile Identification</a:t>
            </a:r>
            <a:endParaRPr lang="en-US" dirty="0"/>
          </a:p>
        </p:txBody>
      </p:sp>
      <p:sp>
        <p:nvSpPr>
          <p:cNvPr id="6" name="Slide Number Placeholder 5"/>
          <p:cNvSpPr>
            <a:spLocks noGrp="1"/>
          </p:cNvSpPr>
          <p:nvPr>
            <p:ph type="sldNum" sz="quarter" idx="12"/>
          </p:nvPr>
        </p:nvSpPr>
        <p:spPr/>
        <p:txBody>
          <a:bodyPr/>
          <a:lstStyle/>
          <a:p>
            <a:fld id="{E20EC3FF-68E7-433F-BCD3-5159136A4F9C}" type="slidenum">
              <a:rPr lang="en-US" smtClean="0"/>
              <a:t>‹#›</a:t>
            </a:fld>
            <a:endParaRPr lang="en-US"/>
          </a:p>
        </p:txBody>
      </p:sp>
    </p:spTree>
    <p:extLst>
      <p:ext uri="{BB962C8B-B14F-4D97-AF65-F5344CB8AC3E}">
        <p14:creationId xmlns:p14="http://schemas.microsoft.com/office/powerpoint/2010/main" val="1640937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1351062" cy="365125"/>
          </a:xfrm>
        </p:spPr>
        <p:txBody>
          <a:bodyPr/>
          <a:lstStyle/>
          <a:p>
            <a:r>
              <a:rPr lang="en-US" smtClean="0"/>
              <a:t>SML @ IJCAI 2016</a:t>
            </a:r>
            <a:endParaRPr lang="en-US"/>
          </a:p>
        </p:txBody>
      </p:sp>
      <p:sp>
        <p:nvSpPr>
          <p:cNvPr id="5" name="Footer Placeholder 4"/>
          <p:cNvSpPr>
            <a:spLocks noGrp="1"/>
          </p:cNvSpPr>
          <p:nvPr>
            <p:ph type="ftr" sz="quarter" idx="11"/>
          </p:nvPr>
        </p:nvSpPr>
        <p:spPr>
          <a:xfrm>
            <a:off x="1979712" y="6356351"/>
            <a:ext cx="6048672" cy="365125"/>
          </a:xfrm>
        </p:spPr>
        <p:txBody>
          <a:bodyPr/>
          <a:lstStyle/>
          <a:p>
            <a:r>
              <a:rPr lang="en-US" dirty="0" smtClean="0"/>
              <a:t>Wijeratne et. al. Word Embeddings to Enhance Twitter Gang Member Profile Identification</a:t>
            </a:r>
            <a:endParaRPr lang="en-US" dirty="0"/>
          </a:p>
        </p:txBody>
      </p:sp>
      <p:sp>
        <p:nvSpPr>
          <p:cNvPr id="6" name="Slide Number Placeholder 5"/>
          <p:cNvSpPr>
            <a:spLocks noGrp="1"/>
          </p:cNvSpPr>
          <p:nvPr>
            <p:ph type="sldNum" sz="quarter" idx="12"/>
          </p:nvPr>
        </p:nvSpPr>
        <p:spPr>
          <a:xfrm>
            <a:off x="8028384" y="6356351"/>
            <a:ext cx="486966" cy="365125"/>
          </a:xfrm>
        </p:spPr>
        <p:txBody>
          <a:bodyPr/>
          <a:lstStyle/>
          <a:p>
            <a:fld id="{E20EC3FF-68E7-433F-BCD3-5159136A4F9C}" type="slidenum">
              <a:rPr lang="en-US" smtClean="0"/>
              <a:t>‹#›</a:t>
            </a:fld>
            <a:endParaRPr lang="en-US"/>
          </a:p>
        </p:txBody>
      </p:sp>
    </p:spTree>
    <p:extLst>
      <p:ext uri="{BB962C8B-B14F-4D97-AF65-F5344CB8AC3E}">
        <p14:creationId xmlns:p14="http://schemas.microsoft.com/office/powerpoint/2010/main" val="2864197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SML @ IJCAI 2016</a:t>
            </a:r>
            <a:endParaRPr lang="en-US"/>
          </a:p>
        </p:txBody>
      </p:sp>
      <p:sp>
        <p:nvSpPr>
          <p:cNvPr id="5" name="Footer Placeholder 4"/>
          <p:cNvSpPr>
            <a:spLocks noGrp="1"/>
          </p:cNvSpPr>
          <p:nvPr>
            <p:ph type="ftr" sz="quarter" idx="11"/>
          </p:nvPr>
        </p:nvSpPr>
        <p:spPr/>
        <p:txBody>
          <a:bodyPr/>
          <a:lstStyle/>
          <a:p>
            <a:r>
              <a:rPr lang="en-US" dirty="0" smtClean="0"/>
              <a:t>Wijeratne et. al. Word Embeddings to Enhance Twitter Gang Member Profile Identification</a:t>
            </a:r>
            <a:endParaRPr lang="en-US" dirty="0"/>
          </a:p>
        </p:txBody>
      </p:sp>
      <p:sp>
        <p:nvSpPr>
          <p:cNvPr id="6" name="Slide Number Placeholder 5"/>
          <p:cNvSpPr>
            <a:spLocks noGrp="1"/>
          </p:cNvSpPr>
          <p:nvPr>
            <p:ph type="sldNum" sz="quarter" idx="12"/>
          </p:nvPr>
        </p:nvSpPr>
        <p:spPr/>
        <p:txBody>
          <a:bodyPr/>
          <a:lstStyle/>
          <a:p>
            <a:fld id="{E20EC3FF-68E7-433F-BCD3-5159136A4F9C}" type="slidenum">
              <a:rPr lang="en-US" smtClean="0"/>
              <a:t>‹#›</a:t>
            </a:fld>
            <a:endParaRPr lang="en-US"/>
          </a:p>
        </p:txBody>
      </p:sp>
    </p:spTree>
    <p:extLst>
      <p:ext uri="{BB962C8B-B14F-4D97-AF65-F5344CB8AC3E}">
        <p14:creationId xmlns:p14="http://schemas.microsoft.com/office/powerpoint/2010/main" val="4262377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SML @ IJCAI 2016</a:t>
            </a:r>
            <a:endParaRPr lang="en-US"/>
          </a:p>
        </p:txBody>
      </p:sp>
      <p:sp>
        <p:nvSpPr>
          <p:cNvPr id="6" name="Footer Placeholder 5"/>
          <p:cNvSpPr>
            <a:spLocks noGrp="1"/>
          </p:cNvSpPr>
          <p:nvPr>
            <p:ph type="ftr" sz="quarter" idx="11"/>
          </p:nvPr>
        </p:nvSpPr>
        <p:spPr/>
        <p:txBody>
          <a:bodyPr/>
          <a:lstStyle/>
          <a:p>
            <a:r>
              <a:rPr lang="en-US" dirty="0" smtClean="0"/>
              <a:t>Wijeratne et. al. Word Embeddings to Enhance Twitter Gang Member Profile Identification</a:t>
            </a:r>
            <a:endParaRPr lang="en-US" dirty="0"/>
          </a:p>
        </p:txBody>
      </p:sp>
      <p:sp>
        <p:nvSpPr>
          <p:cNvPr id="7" name="Slide Number Placeholder 6"/>
          <p:cNvSpPr>
            <a:spLocks noGrp="1"/>
          </p:cNvSpPr>
          <p:nvPr>
            <p:ph type="sldNum" sz="quarter" idx="12"/>
          </p:nvPr>
        </p:nvSpPr>
        <p:spPr/>
        <p:txBody>
          <a:bodyPr/>
          <a:lstStyle/>
          <a:p>
            <a:fld id="{E20EC3FF-68E7-433F-BCD3-5159136A4F9C}" type="slidenum">
              <a:rPr lang="en-US" smtClean="0"/>
              <a:t>‹#›</a:t>
            </a:fld>
            <a:endParaRPr lang="en-US"/>
          </a:p>
        </p:txBody>
      </p:sp>
    </p:spTree>
    <p:extLst>
      <p:ext uri="{BB962C8B-B14F-4D97-AF65-F5344CB8AC3E}">
        <p14:creationId xmlns:p14="http://schemas.microsoft.com/office/powerpoint/2010/main" val="125075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SML @ IJCAI 2016</a:t>
            </a:r>
            <a:endParaRPr lang="en-US"/>
          </a:p>
        </p:txBody>
      </p:sp>
      <p:sp>
        <p:nvSpPr>
          <p:cNvPr id="8" name="Footer Placeholder 7"/>
          <p:cNvSpPr>
            <a:spLocks noGrp="1"/>
          </p:cNvSpPr>
          <p:nvPr>
            <p:ph type="ftr" sz="quarter" idx="11"/>
          </p:nvPr>
        </p:nvSpPr>
        <p:spPr/>
        <p:txBody>
          <a:bodyPr/>
          <a:lstStyle/>
          <a:p>
            <a:r>
              <a:rPr lang="en-US" dirty="0" smtClean="0"/>
              <a:t>Wijeratne et. al. Word Embeddings to Enhance Twitter Gang Member Profile Identification</a:t>
            </a:r>
            <a:endParaRPr lang="en-US" dirty="0"/>
          </a:p>
        </p:txBody>
      </p:sp>
      <p:sp>
        <p:nvSpPr>
          <p:cNvPr id="9" name="Slide Number Placeholder 8"/>
          <p:cNvSpPr>
            <a:spLocks noGrp="1"/>
          </p:cNvSpPr>
          <p:nvPr>
            <p:ph type="sldNum" sz="quarter" idx="12"/>
          </p:nvPr>
        </p:nvSpPr>
        <p:spPr/>
        <p:txBody>
          <a:bodyPr/>
          <a:lstStyle/>
          <a:p>
            <a:fld id="{E20EC3FF-68E7-433F-BCD3-5159136A4F9C}" type="slidenum">
              <a:rPr lang="en-US" smtClean="0"/>
              <a:t>‹#›</a:t>
            </a:fld>
            <a:endParaRPr lang="en-US"/>
          </a:p>
        </p:txBody>
      </p:sp>
    </p:spTree>
    <p:extLst>
      <p:ext uri="{BB962C8B-B14F-4D97-AF65-F5344CB8AC3E}">
        <p14:creationId xmlns:p14="http://schemas.microsoft.com/office/powerpoint/2010/main" val="862150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SML @ IJCAI 2016</a:t>
            </a:r>
            <a:endParaRPr lang="en-US"/>
          </a:p>
        </p:txBody>
      </p:sp>
      <p:sp>
        <p:nvSpPr>
          <p:cNvPr id="4" name="Footer Placeholder 3"/>
          <p:cNvSpPr>
            <a:spLocks noGrp="1"/>
          </p:cNvSpPr>
          <p:nvPr>
            <p:ph type="ftr" sz="quarter" idx="11"/>
          </p:nvPr>
        </p:nvSpPr>
        <p:spPr/>
        <p:txBody>
          <a:bodyPr/>
          <a:lstStyle/>
          <a:p>
            <a:r>
              <a:rPr lang="en-US" dirty="0" smtClean="0"/>
              <a:t>Wijeratne et. al. Word Embeddings to Enhance Twitter Gang Member Profile Identification</a:t>
            </a:r>
            <a:endParaRPr lang="en-US" dirty="0"/>
          </a:p>
        </p:txBody>
      </p:sp>
      <p:sp>
        <p:nvSpPr>
          <p:cNvPr id="5" name="Slide Number Placeholder 4"/>
          <p:cNvSpPr>
            <a:spLocks noGrp="1"/>
          </p:cNvSpPr>
          <p:nvPr>
            <p:ph type="sldNum" sz="quarter" idx="12"/>
          </p:nvPr>
        </p:nvSpPr>
        <p:spPr/>
        <p:txBody>
          <a:bodyPr/>
          <a:lstStyle/>
          <a:p>
            <a:fld id="{E20EC3FF-68E7-433F-BCD3-5159136A4F9C}" type="slidenum">
              <a:rPr lang="en-US" smtClean="0"/>
              <a:t>‹#›</a:t>
            </a:fld>
            <a:endParaRPr lang="en-US"/>
          </a:p>
        </p:txBody>
      </p:sp>
    </p:spTree>
    <p:extLst>
      <p:ext uri="{BB962C8B-B14F-4D97-AF65-F5344CB8AC3E}">
        <p14:creationId xmlns:p14="http://schemas.microsoft.com/office/powerpoint/2010/main" val="1354645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SML @ IJCAI 2016</a:t>
            </a:r>
            <a:endParaRPr lang="en-US"/>
          </a:p>
        </p:txBody>
      </p:sp>
      <p:sp>
        <p:nvSpPr>
          <p:cNvPr id="3" name="Footer Placeholder 2"/>
          <p:cNvSpPr>
            <a:spLocks noGrp="1"/>
          </p:cNvSpPr>
          <p:nvPr>
            <p:ph type="ftr" sz="quarter" idx="11"/>
          </p:nvPr>
        </p:nvSpPr>
        <p:spPr/>
        <p:txBody>
          <a:bodyPr/>
          <a:lstStyle/>
          <a:p>
            <a:r>
              <a:rPr lang="en-US" dirty="0" smtClean="0"/>
              <a:t>Wijeratne et. al. Word Embeddings to Enhance Twitter Gang Member Profile Identification</a:t>
            </a:r>
            <a:endParaRPr lang="en-US" dirty="0"/>
          </a:p>
        </p:txBody>
      </p:sp>
      <p:sp>
        <p:nvSpPr>
          <p:cNvPr id="4" name="Slide Number Placeholder 3"/>
          <p:cNvSpPr>
            <a:spLocks noGrp="1"/>
          </p:cNvSpPr>
          <p:nvPr>
            <p:ph type="sldNum" sz="quarter" idx="12"/>
          </p:nvPr>
        </p:nvSpPr>
        <p:spPr/>
        <p:txBody>
          <a:bodyPr/>
          <a:lstStyle/>
          <a:p>
            <a:fld id="{E20EC3FF-68E7-433F-BCD3-5159136A4F9C}" type="slidenum">
              <a:rPr lang="en-US" smtClean="0"/>
              <a:t>‹#›</a:t>
            </a:fld>
            <a:endParaRPr lang="en-US"/>
          </a:p>
        </p:txBody>
      </p:sp>
    </p:spTree>
    <p:extLst>
      <p:ext uri="{BB962C8B-B14F-4D97-AF65-F5344CB8AC3E}">
        <p14:creationId xmlns:p14="http://schemas.microsoft.com/office/powerpoint/2010/main" val="281480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SML @ IJCAI 2016</a:t>
            </a:r>
            <a:endParaRPr lang="en-US"/>
          </a:p>
        </p:txBody>
      </p:sp>
      <p:sp>
        <p:nvSpPr>
          <p:cNvPr id="6" name="Footer Placeholder 5"/>
          <p:cNvSpPr>
            <a:spLocks noGrp="1"/>
          </p:cNvSpPr>
          <p:nvPr>
            <p:ph type="ftr" sz="quarter" idx="11"/>
          </p:nvPr>
        </p:nvSpPr>
        <p:spPr/>
        <p:txBody>
          <a:bodyPr/>
          <a:lstStyle/>
          <a:p>
            <a:r>
              <a:rPr lang="en-US" dirty="0" smtClean="0"/>
              <a:t>Wijeratne et. al. Word Embeddings to Enhance Twitter Gang Member Profile Identification</a:t>
            </a:r>
            <a:endParaRPr lang="en-US" dirty="0"/>
          </a:p>
        </p:txBody>
      </p:sp>
      <p:sp>
        <p:nvSpPr>
          <p:cNvPr id="7" name="Slide Number Placeholder 6"/>
          <p:cNvSpPr>
            <a:spLocks noGrp="1"/>
          </p:cNvSpPr>
          <p:nvPr>
            <p:ph type="sldNum" sz="quarter" idx="12"/>
          </p:nvPr>
        </p:nvSpPr>
        <p:spPr/>
        <p:txBody>
          <a:bodyPr/>
          <a:lstStyle/>
          <a:p>
            <a:fld id="{E20EC3FF-68E7-433F-BCD3-5159136A4F9C}" type="slidenum">
              <a:rPr lang="en-US" smtClean="0"/>
              <a:t>‹#›</a:t>
            </a:fld>
            <a:endParaRPr lang="en-US"/>
          </a:p>
        </p:txBody>
      </p:sp>
    </p:spTree>
    <p:extLst>
      <p:ext uri="{BB962C8B-B14F-4D97-AF65-F5344CB8AC3E}">
        <p14:creationId xmlns:p14="http://schemas.microsoft.com/office/powerpoint/2010/main" val="3386810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SML @ IJCAI 2016</a:t>
            </a:r>
            <a:endParaRPr lang="en-US"/>
          </a:p>
        </p:txBody>
      </p:sp>
      <p:sp>
        <p:nvSpPr>
          <p:cNvPr id="6" name="Footer Placeholder 5"/>
          <p:cNvSpPr>
            <a:spLocks noGrp="1"/>
          </p:cNvSpPr>
          <p:nvPr>
            <p:ph type="ftr" sz="quarter" idx="11"/>
          </p:nvPr>
        </p:nvSpPr>
        <p:spPr/>
        <p:txBody>
          <a:bodyPr/>
          <a:lstStyle/>
          <a:p>
            <a:r>
              <a:rPr lang="en-US" dirty="0" smtClean="0"/>
              <a:t>Wijeratne et. al. Word Embeddings to Enhance Twitter Gang Member Profile Identification</a:t>
            </a:r>
            <a:endParaRPr lang="en-US" dirty="0"/>
          </a:p>
        </p:txBody>
      </p:sp>
      <p:sp>
        <p:nvSpPr>
          <p:cNvPr id="7" name="Slide Number Placeholder 6"/>
          <p:cNvSpPr>
            <a:spLocks noGrp="1"/>
          </p:cNvSpPr>
          <p:nvPr>
            <p:ph type="sldNum" sz="quarter" idx="12"/>
          </p:nvPr>
        </p:nvSpPr>
        <p:spPr/>
        <p:txBody>
          <a:bodyPr/>
          <a:lstStyle/>
          <a:p>
            <a:fld id="{E20EC3FF-68E7-433F-BCD3-5159136A4F9C}" type="slidenum">
              <a:rPr lang="en-US" smtClean="0"/>
              <a:t>‹#›</a:t>
            </a:fld>
            <a:endParaRPr lang="en-US"/>
          </a:p>
        </p:txBody>
      </p:sp>
    </p:spTree>
    <p:extLst>
      <p:ext uri="{BB962C8B-B14F-4D97-AF65-F5344CB8AC3E}">
        <p14:creationId xmlns:p14="http://schemas.microsoft.com/office/powerpoint/2010/main" val="1246311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SML @ IJCAI 2016</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Wijeratne et. al. Word Embeddings to Enhance Twitter Gang Member Profile Identification</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EC3FF-68E7-433F-BCD3-5159136A4F9C}" type="slidenum">
              <a:rPr lang="en-US" smtClean="0"/>
              <a:t>‹#›</a:t>
            </a:fld>
            <a:endParaRPr lang="en-US"/>
          </a:p>
        </p:txBody>
      </p:sp>
    </p:spTree>
    <p:extLst>
      <p:ext uri="{BB962C8B-B14F-4D97-AF65-F5344CB8AC3E}">
        <p14:creationId xmlns:p14="http://schemas.microsoft.com/office/powerpoint/2010/main" val="10978855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mailto:sanjaya@knoesis.org" TargetMode="External"/><Relationship Id="rId18" Type="http://schemas.openxmlformats.org/officeDocument/2006/relationships/hyperlink" Target="http://knoesis.org/amit/" TargetMode="External"/><Relationship Id="rId3" Type="http://schemas.openxmlformats.org/officeDocument/2006/relationships/image" Target="../media/image1.jpeg"/><Relationship Id="rId21" Type="http://schemas.openxmlformats.org/officeDocument/2006/relationships/image" Target="../media/image8.png"/><Relationship Id="rId7" Type="http://schemas.openxmlformats.org/officeDocument/2006/relationships/hyperlink" Target="http://knoesis.org/" TargetMode="External"/><Relationship Id="rId12" Type="http://schemas.openxmlformats.org/officeDocument/2006/relationships/hyperlink" Target="http://knoesis.wright.edu/researchers/sanjaya/" TargetMode="External"/><Relationship Id="rId17" Type="http://schemas.openxmlformats.org/officeDocument/2006/relationships/image" Target="../media/image6.jpeg"/><Relationship Id="rId2" Type="http://schemas.openxmlformats.org/officeDocument/2006/relationships/notesSlide" Target="../notesSlides/notesSlide1.xml"/><Relationship Id="rId16" Type="http://schemas.openxmlformats.org/officeDocument/2006/relationships/hyperlink" Target="mailto:derek@knoesis.org" TargetMode="External"/><Relationship Id="rId20"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4.jpeg"/><Relationship Id="rId5" Type="http://schemas.openxmlformats.org/officeDocument/2006/relationships/hyperlink" Target="http://www.wright.edu/" TargetMode="External"/><Relationship Id="rId15" Type="http://schemas.openxmlformats.org/officeDocument/2006/relationships/hyperlink" Target="http://knoesis.org/resources/faculty/doran/index.html" TargetMode="External"/><Relationship Id="rId23" Type="http://schemas.openxmlformats.org/officeDocument/2006/relationships/image" Target="../media/image10.png"/><Relationship Id="rId10" Type="http://schemas.openxmlformats.org/officeDocument/2006/relationships/hyperlink" Target="mailto:lakshika@knoesis.org" TargetMode="External"/><Relationship Id="rId19" Type="http://schemas.openxmlformats.org/officeDocument/2006/relationships/hyperlink" Target="mailto:amit@knoesis.org" TargetMode="External"/><Relationship Id="rId4" Type="http://schemas.openxmlformats.org/officeDocument/2006/relationships/hyperlink" Target="http://knoesis.org" TargetMode="External"/><Relationship Id="rId9" Type="http://schemas.openxmlformats.org/officeDocument/2006/relationships/hyperlink" Target="http://www.wright.edu/~balasuriya.3/" TargetMode="External"/><Relationship Id="rId14" Type="http://schemas.openxmlformats.org/officeDocument/2006/relationships/image" Target="../media/image5.jpg"/><Relationship Id="rId22"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www.wright.edu/" TargetMode="External"/><Relationship Id="rId3" Type="http://schemas.openxmlformats.org/officeDocument/2006/relationships/hyperlink" Target="http://emojinet.knoesis.org/home.php" TargetMode="External"/><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knoesis.org/" TargetMode="External"/><Relationship Id="rId11" Type="http://schemas.openxmlformats.org/officeDocument/2006/relationships/image" Target="../media/image13.png"/><Relationship Id="rId5" Type="http://schemas.openxmlformats.org/officeDocument/2006/relationships/image" Target="../media/image21.png"/><Relationship Id="rId10" Type="http://schemas.openxmlformats.org/officeDocument/2006/relationships/image" Target="../media/image12.png"/><Relationship Id="rId4" Type="http://schemas.openxmlformats.org/officeDocument/2006/relationships/image" Target="../media/image20.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hyperlink" Target="http://www.wright.edu/" TargetMode="External"/><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knoesis.org/" TargetMode="External"/><Relationship Id="rId11"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7.png"/><Relationship Id="rId7" Type="http://schemas.openxmlformats.org/officeDocument/2006/relationships/hyperlink" Target="http://www.wright.edu/"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knoesis.org/" TargetMode="External"/><Relationship Id="rId4" Type="http://schemas.openxmlformats.org/officeDocument/2006/relationships/image" Target="../media/image28.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knoesis.org/" TargetMode="External"/><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4" Type="http://schemas.openxmlformats.org/officeDocument/2006/relationships/image" Target="../media/image11.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knoesis.org/" TargetMode="External"/><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4" Type="http://schemas.openxmlformats.org/officeDocument/2006/relationships/image" Target="../media/image11.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knoesis.org/" TargetMode="External"/><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4" Type="http://schemas.openxmlformats.org/officeDocument/2006/relationships/image" Target="../media/image11.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knoesis.org/" TargetMode="External"/><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4" Type="http://schemas.openxmlformats.org/officeDocument/2006/relationships/image" Target="../media/image11.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hyperlink" Target="http://knoesis.org/" TargetMode="External"/><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17.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7.png"/><Relationship Id="rId5" Type="http://schemas.openxmlformats.org/officeDocument/2006/relationships/hyperlink" Target="http://www.wright.edu/" TargetMode="External"/><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11.png"/><Relationship Id="rId9" Type="http://schemas.openxmlformats.org/officeDocument/2006/relationships/image" Target="../media/image35.png"/><Relationship Id="rId1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hyperlink" Target="http://emojinet.knoesis.org/" TargetMode="External"/><Relationship Id="rId3" Type="http://schemas.openxmlformats.org/officeDocument/2006/relationships/hyperlink" Target="http://knoesis.org/" TargetMode="External"/><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10" Type="http://schemas.openxmlformats.org/officeDocument/2006/relationships/hyperlink" Target="http://emojinet.knoesis.org/api.php" TargetMode="External"/><Relationship Id="rId4" Type="http://schemas.openxmlformats.org/officeDocument/2006/relationships/image" Target="../media/image11.png"/><Relationship Id="rId9" Type="http://schemas.openxmlformats.org/officeDocument/2006/relationships/hyperlink" Target="http://emojinet.knoesis.org/datasets.php"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knoesis.org/" TargetMode="External"/><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4" Type="http://schemas.openxmlformats.org/officeDocument/2006/relationships/image" Target="../media/image11.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knoesis.org/"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4" Type="http://schemas.openxmlformats.org/officeDocument/2006/relationships/image" Target="../media/image11.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knoesis.org/" TargetMode="External"/><Relationship Id="rId7" Type="http://schemas.openxmlformats.org/officeDocument/2006/relationships/hyperlink" Target="http://knoesis.org/people/derek/"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mailto:derek@knoesis.org" TargetMode="External"/><Relationship Id="rId10" Type="http://schemas.openxmlformats.org/officeDocument/2006/relationships/image" Target="../media/image53.tiff"/><Relationship Id="rId4" Type="http://schemas.openxmlformats.org/officeDocument/2006/relationships/image" Target="../media/image50.jpg"/><Relationship Id="rId9" Type="http://schemas.openxmlformats.org/officeDocument/2006/relationships/hyperlink" Target="http://emojinet.knoesis.org/"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hyperlink" Target="http://knoesis.org/" TargetMode="External"/><Relationship Id="rId7" Type="http://schemas.openxmlformats.org/officeDocument/2006/relationships/image" Target="../media/image54.gi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4" Type="http://schemas.openxmlformats.org/officeDocument/2006/relationships/image" Target="../media/image11.png"/><Relationship Id="rId9" Type="http://schemas.openxmlformats.org/officeDocument/2006/relationships/image" Target="../media/image56.gif"/></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knoesis.org/" TargetMode="External"/><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knoesis.org/" TargetMode="Externa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knoesis.org/" TargetMode="External"/><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4" Type="http://schemas.openxmlformats.org/officeDocument/2006/relationships/image" Target="../media/image1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knoesis.org/" TargetMode="External"/><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4" Type="http://schemas.openxmlformats.org/officeDocument/2006/relationships/image" Target="../media/image11.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knoesis.org/"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knoesis.org/" TargetMode="External"/><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10" Type="http://schemas.openxmlformats.org/officeDocument/2006/relationships/image" Target="../media/image19.gif"/><Relationship Id="rId4" Type="http://schemas.openxmlformats.org/officeDocument/2006/relationships/image" Target="../media/image11.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knoesis.org/" TargetMode="External"/><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www.wright.edu/" TargetMode="External"/><Relationship Id="rId4" Type="http://schemas.openxmlformats.org/officeDocument/2006/relationships/image" Target="../media/image11.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9542" y="1212783"/>
            <a:ext cx="9143999" cy="12081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solidFill>
                  <a:schemeClr val="tx2"/>
                </a:solidFill>
                <a:latin typeface="+mn-lt"/>
              </a:rPr>
              <a:t>EmojiNet: An Open Service and API for Emoji Sense Discovery</a:t>
            </a:r>
          </a:p>
        </p:txBody>
      </p:sp>
      <p:pic>
        <p:nvPicPr>
          <p:cNvPr id="9" name="Picture 8" descr="logo.jpg"/>
          <p:cNvPicPr>
            <a:picLocks noChangeAspect="1"/>
          </p:cNvPicPr>
          <p:nvPr/>
        </p:nvPicPr>
        <p:blipFill>
          <a:blip r:embed="rId3"/>
          <a:stretch>
            <a:fillRect/>
          </a:stretch>
        </p:blipFill>
        <p:spPr>
          <a:xfrm>
            <a:off x="0" y="0"/>
            <a:ext cx="9144000" cy="1212783"/>
          </a:xfrm>
          <a:prstGeom prst="rect">
            <a:avLst/>
          </a:prstGeom>
        </p:spPr>
      </p:pic>
      <p:grpSp>
        <p:nvGrpSpPr>
          <p:cNvPr id="2" name="Group 1"/>
          <p:cNvGrpSpPr/>
          <p:nvPr/>
        </p:nvGrpSpPr>
        <p:grpSpPr>
          <a:xfrm>
            <a:off x="-1" y="6021763"/>
            <a:ext cx="9143999" cy="719605"/>
            <a:chOff x="-1" y="5950697"/>
            <a:chExt cx="9143999" cy="719605"/>
          </a:xfrm>
        </p:grpSpPr>
        <p:sp>
          <p:nvSpPr>
            <p:cNvPr id="10" name="TextBox 9"/>
            <p:cNvSpPr txBox="1"/>
            <p:nvPr/>
          </p:nvSpPr>
          <p:spPr>
            <a:xfrm>
              <a:off x="-1" y="6094238"/>
              <a:ext cx="9143999" cy="531614"/>
            </a:xfrm>
            <a:prstGeom prst="rect">
              <a:avLst/>
            </a:prstGeom>
            <a:noFill/>
          </p:spPr>
          <p:txBody>
            <a:bodyPr wrap="square" rtlCol="0">
              <a:spAutoFit/>
            </a:bodyPr>
            <a:lstStyle/>
            <a:p>
              <a:pPr algn="ctr"/>
              <a:r>
                <a:rPr lang="en-US" sz="1600" dirty="0" smtClean="0">
                  <a:solidFill>
                    <a:schemeClr val="tx2"/>
                  </a:solidFill>
                </a:rPr>
                <a:t>Ohio Center of Excellence in Knowledge-enabled Computing (</a:t>
              </a:r>
              <a:r>
                <a:rPr lang="en-US" sz="1600" dirty="0" smtClean="0">
                  <a:solidFill>
                    <a:schemeClr val="tx2"/>
                  </a:solidFill>
                  <a:hlinkClick r:id="rId4"/>
                </a:rPr>
                <a:t>Kno.e.sis</a:t>
              </a:r>
              <a:r>
                <a:rPr lang="en-US" sz="1600" dirty="0" smtClean="0">
                  <a:solidFill>
                    <a:schemeClr val="tx2"/>
                  </a:solidFill>
                </a:rPr>
                <a:t>)</a:t>
              </a:r>
            </a:p>
            <a:p>
              <a:pPr algn="ctr"/>
              <a:r>
                <a:rPr lang="en-US" sz="1600" dirty="0" smtClean="0">
                  <a:solidFill>
                    <a:schemeClr val="tx2"/>
                  </a:solidFill>
                </a:rPr>
                <a:t>Wright State University, Dayton, OH, USA</a:t>
              </a:r>
              <a:endParaRPr lang="en-US" sz="1600" dirty="0">
                <a:solidFill>
                  <a:schemeClr val="tx2"/>
                </a:solidFill>
              </a:endParaRPr>
            </a:p>
          </p:txBody>
        </p:sp>
        <p:pic>
          <p:nvPicPr>
            <p:cNvPr id="12" name="Picture 11">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5128" y="5950697"/>
              <a:ext cx="1360367" cy="695359"/>
            </a:xfrm>
            <a:prstGeom prst="rect">
              <a:avLst/>
            </a:prstGeom>
          </p:spPr>
        </p:pic>
        <p:pic>
          <p:nvPicPr>
            <p:cNvPr id="13" name="Picture 12">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512" y="5950698"/>
              <a:ext cx="1360367" cy="719604"/>
            </a:xfrm>
            <a:prstGeom prst="rect">
              <a:avLst/>
            </a:prstGeom>
          </p:spPr>
        </p:pic>
      </p:grpSp>
      <p:sp>
        <p:nvSpPr>
          <p:cNvPr id="22" name="TextBox 21"/>
          <p:cNvSpPr txBox="1"/>
          <p:nvPr/>
        </p:nvSpPr>
        <p:spPr>
          <a:xfrm>
            <a:off x="-2" y="2348880"/>
            <a:ext cx="9143999" cy="584775"/>
          </a:xfrm>
          <a:prstGeom prst="rect">
            <a:avLst/>
          </a:prstGeom>
          <a:noFill/>
        </p:spPr>
        <p:txBody>
          <a:bodyPr wrap="square" rtlCol="0">
            <a:spAutoFit/>
          </a:bodyPr>
          <a:lstStyle/>
          <a:p>
            <a:pPr algn="ctr"/>
            <a:r>
              <a:rPr lang="en-US" sz="1600" dirty="0" smtClean="0">
                <a:solidFill>
                  <a:schemeClr val="tx2"/>
                </a:solidFill>
              </a:rPr>
              <a:t>Presented </a:t>
            </a:r>
            <a:r>
              <a:rPr lang="en-US" sz="1600" dirty="0">
                <a:solidFill>
                  <a:schemeClr val="tx2"/>
                </a:solidFill>
              </a:rPr>
              <a:t>at </a:t>
            </a:r>
            <a:r>
              <a:rPr lang="en-US" sz="1600" dirty="0" smtClean="0">
                <a:solidFill>
                  <a:schemeClr val="tx2"/>
                </a:solidFill>
              </a:rPr>
              <a:t>the 11</a:t>
            </a:r>
            <a:r>
              <a:rPr lang="en-US" sz="2000" baseline="30000" dirty="0" smtClean="0">
                <a:solidFill>
                  <a:schemeClr val="tx2"/>
                </a:solidFill>
              </a:rPr>
              <a:t>th</a:t>
            </a:r>
            <a:r>
              <a:rPr lang="en-US" sz="1600" dirty="0" smtClean="0">
                <a:solidFill>
                  <a:schemeClr val="tx2"/>
                </a:solidFill>
              </a:rPr>
              <a:t> International </a:t>
            </a:r>
            <a:r>
              <a:rPr lang="en-US" sz="1600" dirty="0">
                <a:solidFill>
                  <a:schemeClr val="tx2"/>
                </a:solidFill>
              </a:rPr>
              <a:t>AAAI Conference on Web and Social Media (ICWSM 2017) </a:t>
            </a:r>
            <a:endParaRPr lang="en-US" sz="1600" dirty="0" smtClean="0">
              <a:solidFill>
                <a:schemeClr val="tx2"/>
              </a:solidFill>
            </a:endParaRPr>
          </a:p>
          <a:p>
            <a:pPr algn="ctr"/>
            <a:r>
              <a:rPr lang="it-IT" sz="1600" dirty="0">
                <a:solidFill>
                  <a:schemeClr val="tx2"/>
                </a:solidFill>
              </a:rPr>
              <a:t>Montreal, </a:t>
            </a:r>
            <a:r>
              <a:rPr lang="it-IT" sz="1600" dirty="0" smtClean="0">
                <a:solidFill>
                  <a:schemeClr val="tx2"/>
                </a:solidFill>
              </a:rPr>
              <a:t>Canada, 15</a:t>
            </a:r>
            <a:r>
              <a:rPr lang="it-IT" sz="2000" baseline="30000" dirty="0" smtClean="0">
                <a:solidFill>
                  <a:schemeClr val="tx2"/>
                </a:solidFill>
              </a:rPr>
              <a:t>th</a:t>
            </a:r>
            <a:r>
              <a:rPr lang="it-IT" sz="1600" dirty="0" smtClean="0">
                <a:solidFill>
                  <a:schemeClr val="tx2"/>
                </a:solidFill>
              </a:rPr>
              <a:t> – 18</a:t>
            </a:r>
            <a:r>
              <a:rPr lang="it-IT" sz="2000" baseline="30000" dirty="0" smtClean="0">
                <a:solidFill>
                  <a:schemeClr val="tx2"/>
                </a:solidFill>
              </a:rPr>
              <a:t>th</a:t>
            </a:r>
            <a:r>
              <a:rPr lang="it-IT" sz="1600" dirty="0" smtClean="0">
                <a:solidFill>
                  <a:schemeClr val="tx2"/>
                </a:solidFill>
              </a:rPr>
              <a:t> May, 2017</a:t>
            </a:r>
            <a:endParaRPr lang="en-US" sz="1600" dirty="0">
              <a:solidFill>
                <a:schemeClr val="tx2"/>
              </a:solidFill>
            </a:endParaRPr>
          </a:p>
        </p:txBody>
      </p:sp>
      <p:grpSp>
        <p:nvGrpSpPr>
          <p:cNvPr id="6" name="Group 5"/>
          <p:cNvGrpSpPr/>
          <p:nvPr/>
        </p:nvGrpSpPr>
        <p:grpSpPr>
          <a:xfrm>
            <a:off x="2492641" y="3720138"/>
            <a:ext cx="2173811" cy="2256180"/>
            <a:chOff x="2492641" y="3506481"/>
            <a:chExt cx="2173811" cy="2256180"/>
          </a:xfrm>
        </p:grpSpPr>
        <p:sp>
          <p:nvSpPr>
            <p:cNvPr id="17" name="TextBox 16"/>
            <p:cNvSpPr txBox="1"/>
            <p:nvPr/>
          </p:nvSpPr>
          <p:spPr>
            <a:xfrm>
              <a:off x="2492641" y="5116330"/>
              <a:ext cx="2173811" cy="646331"/>
            </a:xfrm>
            <a:prstGeom prst="rect">
              <a:avLst/>
            </a:prstGeom>
            <a:noFill/>
          </p:spPr>
          <p:txBody>
            <a:bodyPr wrap="square" rtlCol="0">
              <a:spAutoFit/>
            </a:bodyPr>
            <a:lstStyle/>
            <a:p>
              <a:pPr algn="ctr"/>
              <a:r>
                <a:rPr lang="en-US" dirty="0" smtClean="0">
                  <a:solidFill>
                    <a:schemeClr val="tx2"/>
                  </a:solidFill>
                  <a:hlinkClick r:id="rId9"/>
                </a:rPr>
                <a:t>Lakshika Balasuriya</a:t>
              </a:r>
              <a:endParaRPr lang="en-US" dirty="0" smtClean="0">
                <a:solidFill>
                  <a:schemeClr val="tx2"/>
                </a:solidFill>
              </a:endParaRPr>
            </a:p>
            <a:p>
              <a:pPr algn="ctr"/>
              <a:r>
                <a:rPr lang="en-US" sz="1600" dirty="0" smtClean="0">
                  <a:solidFill>
                    <a:schemeClr val="tx2"/>
                  </a:solidFill>
                  <a:hlinkClick r:id="rId10"/>
                </a:rPr>
                <a:t>lakshika@knoesis.org</a:t>
              </a:r>
              <a:r>
                <a:rPr lang="en-US" sz="1600" dirty="0" smtClean="0">
                  <a:solidFill>
                    <a:schemeClr val="tx2"/>
                  </a:solidFill>
                </a:rPr>
                <a:t>  </a:t>
              </a:r>
              <a:r>
                <a:rPr lang="en-US" dirty="0" smtClean="0">
                  <a:solidFill>
                    <a:schemeClr val="tx2"/>
                  </a:solidFill>
                </a:rPr>
                <a:t> </a:t>
              </a:r>
              <a:endParaRPr lang="en-US" dirty="0">
                <a:solidFill>
                  <a:schemeClr val="tx2"/>
                </a:solidFill>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70946" y="3506481"/>
              <a:ext cx="1196095" cy="1519908"/>
            </a:xfrm>
            <a:prstGeom prst="rect">
              <a:avLst/>
            </a:prstGeom>
          </p:spPr>
        </p:pic>
      </p:grpSp>
      <p:grpSp>
        <p:nvGrpSpPr>
          <p:cNvPr id="4" name="Group 3"/>
          <p:cNvGrpSpPr/>
          <p:nvPr/>
        </p:nvGrpSpPr>
        <p:grpSpPr>
          <a:xfrm>
            <a:off x="179512" y="3748223"/>
            <a:ext cx="2160240" cy="2225298"/>
            <a:chOff x="179512" y="3534566"/>
            <a:chExt cx="2160240" cy="2225298"/>
          </a:xfrm>
        </p:grpSpPr>
        <p:sp>
          <p:nvSpPr>
            <p:cNvPr id="14" name="TextBox 13"/>
            <p:cNvSpPr txBox="1"/>
            <p:nvPr/>
          </p:nvSpPr>
          <p:spPr>
            <a:xfrm>
              <a:off x="179512" y="5113533"/>
              <a:ext cx="2160240" cy="646331"/>
            </a:xfrm>
            <a:prstGeom prst="rect">
              <a:avLst/>
            </a:prstGeom>
            <a:noFill/>
          </p:spPr>
          <p:txBody>
            <a:bodyPr wrap="square" rtlCol="0">
              <a:spAutoFit/>
            </a:bodyPr>
            <a:lstStyle/>
            <a:p>
              <a:pPr algn="ctr"/>
              <a:r>
                <a:rPr lang="en-US" dirty="0" smtClean="0">
                  <a:solidFill>
                    <a:schemeClr val="tx2"/>
                  </a:solidFill>
                  <a:hlinkClick r:id="rId12"/>
                </a:rPr>
                <a:t>Sanjaya Wijeratne</a:t>
              </a:r>
              <a:endParaRPr lang="en-US" dirty="0" smtClean="0">
                <a:solidFill>
                  <a:schemeClr val="tx2"/>
                </a:solidFill>
              </a:endParaRPr>
            </a:p>
            <a:p>
              <a:pPr algn="ctr"/>
              <a:r>
                <a:rPr lang="en-US" sz="1600" dirty="0" smtClean="0">
                  <a:solidFill>
                    <a:schemeClr val="tx2"/>
                  </a:solidFill>
                  <a:hlinkClick r:id="rId13"/>
                </a:rPr>
                <a:t>sanjaya@knoesis.org</a:t>
              </a:r>
              <a:r>
                <a:rPr lang="en-US" sz="1600" dirty="0" smtClean="0">
                  <a:solidFill>
                    <a:schemeClr val="tx2"/>
                  </a:solidFill>
                </a:rPr>
                <a:t> </a:t>
              </a:r>
              <a:r>
                <a:rPr lang="en-US" dirty="0" smtClean="0">
                  <a:solidFill>
                    <a:schemeClr val="tx2"/>
                  </a:solidFill>
                </a:rPr>
                <a:t> </a:t>
              </a:r>
              <a:endParaRPr lang="en-US" dirty="0">
                <a:solidFill>
                  <a:schemeClr val="tx2"/>
                </a:solidFill>
              </a:endParaRPr>
            </a:p>
          </p:txBody>
        </p:sp>
        <p:pic>
          <p:nvPicPr>
            <p:cNvPr id="5" name="Picture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5014" y="3534566"/>
              <a:ext cx="1349231" cy="1514441"/>
            </a:xfrm>
            <a:prstGeom prst="rect">
              <a:avLst/>
            </a:prstGeom>
          </p:spPr>
        </p:pic>
      </p:grpSp>
      <p:grpSp>
        <p:nvGrpSpPr>
          <p:cNvPr id="28" name="Group 27"/>
          <p:cNvGrpSpPr/>
          <p:nvPr/>
        </p:nvGrpSpPr>
        <p:grpSpPr>
          <a:xfrm>
            <a:off x="6732240" y="3738307"/>
            <a:ext cx="2160240" cy="2238011"/>
            <a:chOff x="6732240" y="3524650"/>
            <a:chExt cx="2160240" cy="2238011"/>
          </a:xfrm>
        </p:grpSpPr>
        <p:sp>
          <p:nvSpPr>
            <p:cNvPr id="15" name="TextBox 14"/>
            <p:cNvSpPr txBox="1"/>
            <p:nvPr/>
          </p:nvSpPr>
          <p:spPr>
            <a:xfrm>
              <a:off x="6732240" y="5116330"/>
              <a:ext cx="2160240" cy="646331"/>
            </a:xfrm>
            <a:prstGeom prst="rect">
              <a:avLst/>
            </a:prstGeom>
            <a:noFill/>
          </p:spPr>
          <p:txBody>
            <a:bodyPr wrap="square" rtlCol="0">
              <a:spAutoFit/>
            </a:bodyPr>
            <a:lstStyle/>
            <a:p>
              <a:pPr algn="ctr"/>
              <a:r>
                <a:rPr lang="en-US" b="1" dirty="0" smtClean="0">
                  <a:solidFill>
                    <a:schemeClr val="tx2"/>
                  </a:solidFill>
                  <a:hlinkClick r:id="rId15"/>
                </a:rPr>
                <a:t>Derek Doran</a:t>
              </a:r>
              <a:endParaRPr lang="en-US" b="1" dirty="0" smtClean="0">
                <a:solidFill>
                  <a:schemeClr val="tx2"/>
                </a:solidFill>
              </a:endParaRPr>
            </a:p>
            <a:p>
              <a:pPr algn="ctr"/>
              <a:r>
                <a:rPr lang="en-US" sz="1600" b="1" dirty="0" smtClean="0">
                  <a:solidFill>
                    <a:schemeClr val="tx2"/>
                  </a:solidFill>
                  <a:hlinkClick r:id="rId16"/>
                </a:rPr>
                <a:t>derek@knoesis.org</a:t>
              </a:r>
              <a:r>
                <a:rPr lang="en-US" sz="1600" dirty="0" smtClean="0">
                  <a:solidFill>
                    <a:schemeClr val="tx2"/>
                  </a:solidFill>
                </a:rPr>
                <a:t> </a:t>
              </a:r>
              <a:r>
                <a:rPr lang="en-US" dirty="0" smtClean="0">
                  <a:solidFill>
                    <a:schemeClr val="tx2"/>
                  </a:solidFill>
                </a:rPr>
                <a:t> </a:t>
              </a:r>
              <a:endParaRPr lang="en-US" dirty="0">
                <a:solidFill>
                  <a:schemeClr val="tx2"/>
                </a:solidFill>
              </a:endParaRPr>
            </a:p>
          </p:txBody>
        </p:sp>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55004" y="3524650"/>
              <a:ext cx="1114712" cy="1519909"/>
            </a:xfrm>
            <a:prstGeom prst="rect">
              <a:avLst/>
            </a:prstGeom>
          </p:spPr>
        </p:pic>
      </p:grpSp>
      <p:grpSp>
        <p:nvGrpSpPr>
          <p:cNvPr id="30" name="Group 29"/>
          <p:cNvGrpSpPr/>
          <p:nvPr/>
        </p:nvGrpSpPr>
        <p:grpSpPr>
          <a:xfrm>
            <a:off x="4666452" y="3733960"/>
            <a:ext cx="2160240" cy="2239561"/>
            <a:chOff x="4666452" y="3520303"/>
            <a:chExt cx="2160240" cy="2239561"/>
          </a:xfrm>
        </p:grpSpPr>
        <p:sp>
          <p:nvSpPr>
            <p:cNvPr id="16" name="TextBox 15"/>
            <p:cNvSpPr txBox="1"/>
            <p:nvPr/>
          </p:nvSpPr>
          <p:spPr>
            <a:xfrm>
              <a:off x="4666452" y="5113533"/>
              <a:ext cx="2160240" cy="646331"/>
            </a:xfrm>
            <a:prstGeom prst="rect">
              <a:avLst/>
            </a:prstGeom>
            <a:noFill/>
          </p:spPr>
          <p:txBody>
            <a:bodyPr wrap="square" rtlCol="0">
              <a:spAutoFit/>
            </a:bodyPr>
            <a:lstStyle/>
            <a:p>
              <a:pPr algn="ctr"/>
              <a:r>
                <a:rPr lang="en-US" dirty="0" smtClean="0">
                  <a:solidFill>
                    <a:schemeClr val="tx2"/>
                  </a:solidFill>
                  <a:hlinkClick r:id="rId18"/>
                </a:rPr>
                <a:t>Amit Sheth</a:t>
              </a:r>
              <a:endParaRPr lang="en-US" dirty="0" smtClean="0">
                <a:solidFill>
                  <a:schemeClr val="tx2"/>
                </a:solidFill>
              </a:endParaRPr>
            </a:p>
            <a:p>
              <a:pPr algn="ctr"/>
              <a:r>
                <a:rPr lang="en-US" sz="1600" dirty="0" smtClean="0">
                  <a:solidFill>
                    <a:schemeClr val="tx2"/>
                  </a:solidFill>
                  <a:hlinkClick r:id="rId19"/>
                </a:rPr>
                <a:t>amit@knoesis.org</a:t>
              </a:r>
              <a:r>
                <a:rPr lang="en-US" sz="1600" dirty="0" smtClean="0">
                  <a:solidFill>
                    <a:schemeClr val="tx2"/>
                  </a:solidFill>
                </a:rPr>
                <a:t> </a:t>
              </a:r>
              <a:r>
                <a:rPr lang="en-US" dirty="0" smtClean="0">
                  <a:solidFill>
                    <a:schemeClr val="tx2"/>
                  </a:solidFill>
                </a:rPr>
                <a:t> </a:t>
              </a:r>
              <a:endParaRPr lang="en-US" dirty="0">
                <a:solidFill>
                  <a:schemeClr val="tx2"/>
                </a:solidFill>
              </a:endParaRPr>
            </a:p>
          </p:txBody>
        </p:sp>
        <p:pic>
          <p:nvPicPr>
            <p:cNvPr id="29" name="Picture 2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040840" y="3520303"/>
              <a:ext cx="1411464" cy="1519909"/>
            </a:xfrm>
            <a:prstGeom prst="rect">
              <a:avLst/>
            </a:prstGeom>
          </p:spPr>
        </p:pic>
      </p:grpSp>
      <p:pic>
        <p:nvPicPr>
          <p:cNvPr id="7" name="Picture 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0629" y="3146996"/>
            <a:ext cx="498003" cy="498003"/>
          </a:xfrm>
          <a:prstGeom prst="rect">
            <a:avLst/>
          </a:prstGeom>
        </p:spPr>
      </p:pic>
      <p:pic>
        <p:nvPicPr>
          <p:cNvPr id="11" name="Picture 1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330497" y="3168007"/>
            <a:ext cx="476992" cy="476992"/>
          </a:xfrm>
          <a:prstGeom prst="rect">
            <a:avLst/>
          </a:prstGeom>
        </p:spPr>
      </p:pic>
      <p:pic>
        <p:nvPicPr>
          <p:cNvPr id="18" name="Picture 1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08819" y="3157501"/>
            <a:ext cx="476992" cy="476992"/>
          </a:xfrm>
          <a:prstGeom prst="rect">
            <a:avLst/>
          </a:prstGeom>
        </p:spPr>
      </p:pic>
      <p:pic>
        <p:nvPicPr>
          <p:cNvPr id="24" name="Picture 2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573864" y="3168007"/>
            <a:ext cx="476992" cy="476992"/>
          </a:xfrm>
          <a:prstGeom prst="rect">
            <a:avLst/>
          </a:prstGeom>
        </p:spPr>
      </p:pic>
    </p:spTree>
    <p:extLst>
      <p:ext uri="{BB962C8B-B14F-4D97-AF65-F5344CB8AC3E}">
        <p14:creationId xmlns:p14="http://schemas.microsoft.com/office/powerpoint/2010/main" val="96416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7898" y="1260360"/>
            <a:ext cx="6408204" cy="1882278"/>
          </a:xfrm>
          <a:prstGeom prst="rect">
            <a:avLst/>
          </a:prstGeom>
        </p:spPr>
      </p:pic>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10</a:t>
            </a:fld>
            <a:endParaRPr lang="en-US" dirty="0">
              <a:solidFill>
                <a:schemeClr val="tx2"/>
              </a:solidFill>
            </a:endParaRPr>
          </a:p>
        </p:txBody>
      </p:sp>
      <p:sp>
        <p:nvSpPr>
          <p:cNvPr id="12" name="Title 1"/>
          <p:cNvSpPr>
            <a:spLocks noGrp="1"/>
          </p:cNvSpPr>
          <p:nvPr>
            <p:ph type="title"/>
          </p:nvPr>
        </p:nvSpPr>
        <p:spPr>
          <a:xfrm>
            <a:off x="0" y="0"/>
            <a:ext cx="9144000" cy="1211992"/>
          </a:xfrm>
          <a:solidFill>
            <a:schemeClr val="tx2"/>
          </a:solidFill>
        </p:spPr>
        <p:txBody>
          <a:bodyPr>
            <a:normAutofit/>
          </a:bodyPr>
          <a:lstStyle/>
          <a:p>
            <a:pPr marL="228600"/>
            <a:r>
              <a:rPr lang="en-US" b="1" dirty="0" smtClean="0">
                <a:solidFill>
                  <a:schemeClr val="bg1"/>
                </a:solidFill>
                <a:latin typeface="+mn-lt"/>
              </a:rPr>
              <a:t>What is EmojiNet </a:t>
            </a:r>
            <a:endParaRPr lang="en-US" b="1" dirty="0">
              <a:solidFill>
                <a:schemeClr val="bg1"/>
              </a:solidFill>
              <a:latin typeface="+mn-lt"/>
            </a:endParaRPr>
          </a:p>
        </p:txBody>
      </p:sp>
      <p:sp>
        <p:nvSpPr>
          <p:cNvPr id="13" name="Content Placeholder 2"/>
          <p:cNvSpPr txBox="1">
            <a:spLocks/>
          </p:cNvSpPr>
          <p:nvPr/>
        </p:nvSpPr>
        <p:spPr>
          <a:xfrm>
            <a:off x="0" y="2924944"/>
            <a:ext cx="9434282" cy="49483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7525" lvl="1" indent="-398463">
              <a:lnSpc>
                <a:spcPct val="100000"/>
              </a:lnSpc>
              <a:buSzPct val="150000"/>
              <a:buBlip>
                <a:blip r:embed="rId5"/>
              </a:buBlip>
              <a:tabLst>
                <a:tab pos="576263" algn="l"/>
              </a:tabLst>
            </a:pPr>
            <a:r>
              <a:rPr lang="en-US" sz="3200" dirty="0" smtClean="0">
                <a:solidFill>
                  <a:schemeClr val="tx2"/>
                </a:solidFill>
              </a:rPr>
              <a:t> A dataset of </a:t>
            </a:r>
            <a:r>
              <a:rPr lang="en-US" sz="3200" b="1" dirty="0" smtClean="0">
                <a:solidFill>
                  <a:schemeClr val="tx2"/>
                </a:solidFill>
              </a:rPr>
              <a:t>emoji meanings and interpretations</a:t>
            </a:r>
            <a:endParaRPr lang="en-US" sz="3200" dirty="0" smtClean="0">
              <a:solidFill>
                <a:schemeClr val="tx2"/>
              </a:solidFill>
            </a:endParaRPr>
          </a:p>
          <a:p>
            <a:pPr marL="974725" lvl="2" indent="-398463">
              <a:lnSpc>
                <a:spcPct val="100000"/>
              </a:lnSpc>
              <a:buSzPct val="150000"/>
              <a:buBlip>
                <a:blip r:embed="rId5"/>
              </a:buBlip>
              <a:tabLst>
                <a:tab pos="576263" algn="l"/>
              </a:tabLst>
            </a:pPr>
            <a:r>
              <a:rPr lang="en-US" sz="2600" dirty="0" smtClean="0">
                <a:solidFill>
                  <a:schemeClr val="tx2"/>
                </a:solidFill>
              </a:rPr>
              <a:t>Almost 13,000 </a:t>
            </a:r>
            <a:r>
              <a:rPr lang="en-US" sz="2600" b="1" dirty="0" smtClean="0">
                <a:solidFill>
                  <a:srgbClr val="0070C0"/>
                </a:solidFill>
              </a:rPr>
              <a:t>senses: </a:t>
            </a:r>
            <a:r>
              <a:rPr lang="en-US" sz="2400" b="1" dirty="0" smtClean="0"/>
              <a:t>a</a:t>
            </a:r>
            <a:r>
              <a:rPr lang="en-US" sz="2400" dirty="0" smtClean="0">
                <a:solidFill>
                  <a:srgbClr val="00B0F0"/>
                </a:solidFill>
              </a:rPr>
              <a:t> </a:t>
            </a:r>
            <a:r>
              <a:rPr lang="en-US" sz="2400" dirty="0" smtClean="0">
                <a:latin typeface="Andale Mono" charset="0"/>
                <a:ea typeface="Andale Mono" charset="0"/>
                <a:cs typeface="Andale Mono" charset="0"/>
              </a:rPr>
              <a:t>word(pos_tag)</a:t>
            </a:r>
            <a:r>
              <a:rPr lang="en-US" sz="2400" b="1" dirty="0" smtClean="0">
                <a:ea typeface="Andale Mono" charset="0"/>
                <a:cs typeface="Andale Mono" charset="0"/>
              </a:rPr>
              <a:t>pair</a:t>
            </a:r>
            <a:r>
              <a:rPr lang="en-US" sz="2400" dirty="0" smtClean="0">
                <a:latin typeface="Andale Mono" charset="0"/>
                <a:ea typeface="Andale Mono" charset="0"/>
                <a:cs typeface="Andale Mono" charset="0"/>
              </a:rPr>
              <a:t/>
            </a:r>
            <a:br>
              <a:rPr lang="en-US" sz="2400" dirty="0" smtClean="0">
                <a:latin typeface="Andale Mono" charset="0"/>
                <a:ea typeface="Andale Mono" charset="0"/>
                <a:cs typeface="Andale Mono" charset="0"/>
              </a:rPr>
            </a:br>
            <a:r>
              <a:rPr lang="en-US" sz="2400" dirty="0" smtClean="0">
                <a:solidFill>
                  <a:schemeClr val="tx2"/>
                </a:solidFill>
              </a:rPr>
              <a:t>conveying notional interpretations of an emoji and </a:t>
            </a:r>
            <a:br>
              <a:rPr lang="en-US" sz="2400" dirty="0" smtClean="0">
                <a:solidFill>
                  <a:schemeClr val="tx2"/>
                </a:solidFill>
              </a:rPr>
            </a:br>
            <a:r>
              <a:rPr lang="en-US" sz="2400" dirty="0" smtClean="0">
                <a:solidFill>
                  <a:schemeClr val="tx2"/>
                </a:solidFill>
              </a:rPr>
              <a:t>the part of speech tag of the interpretations</a:t>
            </a:r>
          </a:p>
          <a:p>
            <a:pPr marL="974725" lvl="2" indent="-398463">
              <a:lnSpc>
                <a:spcPct val="100000"/>
              </a:lnSpc>
              <a:buSzPct val="150000"/>
              <a:buBlip>
                <a:blip r:embed="rId5"/>
              </a:buBlip>
              <a:tabLst>
                <a:tab pos="576263" algn="l"/>
              </a:tabLst>
            </a:pPr>
            <a:r>
              <a:rPr lang="en-US" sz="2600" dirty="0" smtClean="0">
                <a:solidFill>
                  <a:schemeClr val="tx2"/>
                </a:solidFill>
              </a:rPr>
              <a:t>Includes many possible senses per emoji</a:t>
            </a:r>
          </a:p>
          <a:p>
            <a:pPr marL="974725" lvl="2" indent="-398463">
              <a:lnSpc>
                <a:spcPct val="100000"/>
              </a:lnSpc>
              <a:buSzPct val="150000"/>
              <a:buBlip>
                <a:blip r:embed="rId5"/>
              </a:buBlip>
              <a:tabLst>
                <a:tab pos="576263" algn="l"/>
              </a:tabLst>
            </a:pPr>
            <a:r>
              <a:rPr lang="en-US" sz="2600" dirty="0" smtClean="0">
                <a:solidFill>
                  <a:schemeClr val="tx2"/>
                </a:solidFill>
              </a:rPr>
              <a:t>Agglomerates data across open web resources, connects </a:t>
            </a:r>
            <a:r>
              <a:rPr lang="en-US" sz="2600" b="1" dirty="0" smtClean="0">
                <a:solidFill>
                  <a:schemeClr val="tx2"/>
                </a:solidFill>
              </a:rPr>
              <a:t>sense labels</a:t>
            </a:r>
            <a:r>
              <a:rPr lang="en-US" sz="2600" dirty="0" smtClean="0">
                <a:solidFill>
                  <a:schemeClr val="tx2"/>
                </a:solidFill>
              </a:rPr>
              <a:t> to </a:t>
            </a:r>
            <a:r>
              <a:rPr lang="en-US" sz="2600" b="1" dirty="0" smtClean="0">
                <a:solidFill>
                  <a:schemeClr val="tx2"/>
                </a:solidFill>
              </a:rPr>
              <a:t>sense definitions</a:t>
            </a:r>
            <a:r>
              <a:rPr lang="en-US" sz="2600" dirty="0" smtClean="0">
                <a:solidFill>
                  <a:schemeClr val="tx2"/>
                </a:solidFill>
              </a:rPr>
              <a:t> by WSD task supported by embedding models to BabelNet</a:t>
            </a:r>
          </a:p>
        </p:txBody>
      </p:sp>
      <p:sp>
        <p:nvSpPr>
          <p:cNvPr id="11"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4" name="Picture 13">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6" name="Picture 1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83968" y="294817"/>
            <a:ext cx="576932" cy="576932"/>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60900" y="225525"/>
            <a:ext cx="715516" cy="715516"/>
          </a:xfrm>
          <a:prstGeom prst="rect">
            <a:avLst/>
          </a:prstGeom>
        </p:spPr>
      </p:pic>
    </p:spTree>
    <p:extLst>
      <p:ext uri="{BB962C8B-B14F-4D97-AF65-F5344CB8AC3E}">
        <p14:creationId xmlns:p14="http://schemas.microsoft.com/office/powerpoint/2010/main" val="76672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11</a:t>
            </a:fld>
            <a:endParaRPr lang="en-US" dirty="0">
              <a:solidFill>
                <a:schemeClr val="tx2"/>
              </a:solidFill>
            </a:endParaRPr>
          </a:p>
        </p:txBody>
      </p:sp>
      <p:sp>
        <p:nvSpPr>
          <p:cNvPr id="13" name="Content Placeholder 2"/>
          <p:cNvSpPr txBox="1">
            <a:spLocks/>
          </p:cNvSpPr>
          <p:nvPr/>
        </p:nvSpPr>
        <p:spPr>
          <a:xfrm>
            <a:off x="-36004" y="2723087"/>
            <a:ext cx="9108504" cy="35330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8313" lvl="2" indent="-242888" algn="just">
              <a:lnSpc>
                <a:spcPct val="100000"/>
              </a:lnSpc>
              <a:buSzPct val="125000"/>
              <a:buNone/>
            </a:pPr>
            <a:endParaRPr lang="en-US" sz="1600" dirty="0" smtClean="0">
              <a:solidFill>
                <a:schemeClr val="tx2"/>
              </a:solidFill>
            </a:endParaRPr>
          </a:p>
          <a:p>
            <a:pPr marL="688975" lvl="1" indent="-463550" algn="just">
              <a:lnSpc>
                <a:spcPct val="100000"/>
              </a:lnSpc>
              <a:buSzPct val="150000"/>
              <a:buBlip>
                <a:blip r:embed="rId3"/>
              </a:buBlip>
            </a:pPr>
            <a:r>
              <a:rPr lang="en-US" sz="3200" dirty="0" smtClean="0">
                <a:solidFill>
                  <a:schemeClr val="tx2"/>
                </a:solidFill>
              </a:rPr>
              <a:t>Emoji is </a:t>
            </a:r>
            <a:r>
              <a:rPr lang="en-US" sz="3200" b="1" dirty="0" smtClean="0">
                <a:solidFill>
                  <a:schemeClr val="tx2"/>
                </a:solidFill>
              </a:rPr>
              <a:t>ambiguous</a:t>
            </a:r>
            <a:r>
              <a:rPr lang="en-US" sz="3200" dirty="0" smtClean="0">
                <a:solidFill>
                  <a:schemeClr val="tx2"/>
                </a:solidFill>
              </a:rPr>
              <a:t> </a:t>
            </a:r>
            <a:r>
              <a:rPr lang="mr-IN" sz="3200" dirty="0" smtClean="0">
                <a:solidFill>
                  <a:schemeClr val="tx2"/>
                </a:solidFill>
              </a:rPr>
              <a:t>–</a:t>
            </a:r>
            <a:r>
              <a:rPr lang="en-US" sz="3200" dirty="0" smtClean="0">
                <a:solidFill>
                  <a:schemeClr val="tx2"/>
                </a:solidFill>
              </a:rPr>
              <a:t> often, emoji are filtered, or otherwise not considered in NLP tasks on CMC</a:t>
            </a:r>
            <a:endParaRPr lang="en-US" sz="1600" dirty="0" smtClean="0">
              <a:solidFill>
                <a:schemeClr val="tx2"/>
              </a:solidFill>
            </a:endParaRPr>
          </a:p>
          <a:p>
            <a:pPr marL="682625" lvl="2" indent="-457200" algn="just">
              <a:lnSpc>
                <a:spcPct val="100000"/>
              </a:lnSpc>
              <a:buSzPct val="125000"/>
              <a:buBlip>
                <a:blip r:embed="rId4"/>
              </a:buBlip>
            </a:pPr>
            <a:r>
              <a:rPr lang="en-US" sz="3200" dirty="0" smtClean="0">
                <a:solidFill>
                  <a:schemeClr val="tx2"/>
                </a:solidFill>
              </a:rPr>
              <a:t>EmojiNet offers a source of emoji </a:t>
            </a:r>
            <a:r>
              <a:rPr lang="en-US" sz="3200" dirty="0" smtClean="0">
                <a:solidFill>
                  <a:srgbClr val="FF0000"/>
                </a:solidFill>
              </a:rPr>
              <a:t>meanings</a:t>
            </a:r>
            <a:r>
              <a:rPr lang="en-US" sz="3200" dirty="0" smtClean="0">
                <a:solidFill>
                  <a:srgbClr val="00B0F0"/>
                </a:solidFill>
              </a:rPr>
              <a:t> </a:t>
            </a:r>
            <a:r>
              <a:rPr lang="en-US" sz="3200" dirty="0" smtClean="0"/>
              <a:t>and </a:t>
            </a:r>
            <a:r>
              <a:rPr lang="en-US" sz="3200" dirty="0" smtClean="0">
                <a:solidFill>
                  <a:srgbClr val="FF0000"/>
                </a:solidFill>
              </a:rPr>
              <a:t>context</a:t>
            </a:r>
            <a:r>
              <a:rPr lang="en-US" sz="3200" dirty="0" smtClean="0">
                <a:solidFill>
                  <a:srgbClr val="00B0F0"/>
                </a:solidFill>
              </a:rPr>
              <a:t> </a:t>
            </a:r>
            <a:r>
              <a:rPr lang="en-US" sz="3200" dirty="0" smtClean="0"/>
              <a:t>towards </a:t>
            </a:r>
            <a:r>
              <a:rPr lang="en-US" sz="3200" i="1" dirty="0" smtClean="0"/>
              <a:t>emoji disambiguation</a:t>
            </a:r>
          </a:p>
          <a:p>
            <a:pPr marL="682625" lvl="2" indent="-457200" algn="just">
              <a:lnSpc>
                <a:spcPct val="100000"/>
              </a:lnSpc>
              <a:buSzPct val="175000"/>
              <a:buBlip>
                <a:blip r:embed="rId5"/>
              </a:buBlip>
            </a:pPr>
            <a:r>
              <a:rPr lang="en-US" sz="3200" dirty="0" smtClean="0">
                <a:solidFill>
                  <a:srgbClr val="0070C0"/>
                </a:solidFill>
              </a:rPr>
              <a:t>Goal</a:t>
            </a:r>
            <a:r>
              <a:rPr lang="en-US" sz="3200" dirty="0" smtClean="0">
                <a:solidFill>
                  <a:schemeClr val="tx2"/>
                </a:solidFill>
              </a:rPr>
              <a:t>: Support NLP, social media, CMC work trying to extract meaning from emoji-laden (short) text</a:t>
            </a: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Why EmojiNet</a:t>
            </a:r>
            <a:endParaRPr lang="en-US" b="1" dirty="0">
              <a:solidFill>
                <a:schemeClr val="bg1"/>
              </a:solidFill>
              <a:latin typeface="+mn-lt"/>
            </a:endParaRPr>
          </a:p>
        </p:txBody>
      </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35896" y="317530"/>
            <a:ext cx="576932" cy="576932"/>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4036" y="1337591"/>
            <a:ext cx="8388424" cy="1385496"/>
          </a:xfrm>
          <a:prstGeom prst="rect">
            <a:avLst/>
          </a:prstGeom>
        </p:spPr>
      </p:pic>
      <p:pic>
        <p:nvPicPr>
          <p:cNvPr id="6" name="Picture 5"/>
          <p:cNvPicPr>
            <a:picLocks noChangeAspect="1"/>
          </p:cNvPicPr>
          <p:nvPr/>
        </p:nvPicPr>
        <p:blipFill>
          <a:blip r:embed="rId12"/>
          <a:stretch>
            <a:fillRect/>
          </a:stretch>
        </p:blipFill>
        <p:spPr>
          <a:xfrm>
            <a:off x="4209312" y="80763"/>
            <a:ext cx="1050466" cy="1050466"/>
          </a:xfrm>
          <a:prstGeom prst="rect">
            <a:avLst/>
          </a:prstGeom>
        </p:spPr>
      </p:pic>
      <p:sp>
        <p:nvSpPr>
          <p:cNvPr id="12" name="Footer Placeholder 3"/>
          <p:cNvSpPr txBox="1">
            <a:spLocks/>
          </p:cNvSpPr>
          <p:nvPr/>
        </p:nvSpPr>
        <p:spPr>
          <a:xfrm>
            <a:off x="287524" y="6364112"/>
            <a:ext cx="8568952" cy="305248"/>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rPr>
              <a:t>Source – </a:t>
            </a:r>
            <a:r>
              <a:rPr lang="en-US" sz="1000" dirty="0">
                <a:solidFill>
                  <a:schemeClr val="tx2"/>
                </a:solidFill>
              </a:rPr>
              <a:t>https://goo.gl/rjS1hX</a:t>
            </a:r>
            <a:endParaRPr lang="en-US" sz="1000" dirty="0">
              <a:solidFill>
                <a:schemeClr val="tx2"/>
              </a:solidFill>
            </a:endParaRPr>
          </a:p>
        </p:txBody>
      </p:sp>
    </p:spTree>
    <p:extLst>
      <p:ext uri="{BB962C8B-B14F-4D97-AF65-F5344CB8AC3E}">
        <p14:creationId xmlns:p14="http://schemas.microsoft.com/office/powerpoint/2010/main" val="166340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12</a:t>
            </a:fld>
            <a:endParaRPr lang="en-US" dirty="0">
              <a:solidFill>
                <a:schemeClr val="tx2"/>
              </a:solidFill>
            </a:endParaRPr>
          </a:p>
        </p:txBody>
      </p:sp>
      <p:sp>
        <p:nvSpPr>
          <p:cNvPr id="12" name="Title 1"/>
          <p:cNvSpPr>
            <a:spLocks noGrp="1"/>
          </p:cNvSpPr>
          <p:nvPr>
            <p:ph type="title"/>
          </p:nvPr>
        </p:nvSpPr>
        <p:spPr>
          <a:xfrm>
            <a:off x="0" y="0"/>
            <a:ext cx="9144000" cy="1211992"/>
          </a:xfrm>
          <a:solidFill>
            <a:schemeClr val="tx2"/>
          </a:solidFill>
        </p:spPr>
        <p:txBody>
          <a:bodyPr>
            <a:normAutofit/>
          </a:bodyPr>
          <a:lstStyle/>
          <a:p>
            <a:pPr marL="228600"/>
            <a:r>
              <a:rPr lang="en-US" b="1" dirty="0" smtClean="0">
                <a:solidFill>
                  <a:schemeClr val="bg1"/>
                </a:solidFill>
                <a:latin typeface="+mn-lt"/>
              </a:rPr>
              <a:t>Building EmojiNet</a:t>
            </a:r>
            <a:endParaRPr lang="en-US" b="1" dirty="0">
              <a:solidFill>
                <a:schemeClr val="bg1"/>
              </a:solidFill>
              <a:latin typeface="+mn-lt"/>
            </a:endParaRPr>
          </a:p>
        </p:txBody>
      </p:sp>
      <p:grpSp>
        <p:nvGrpSpPr>
          <p:cNvPr id="2" name="Group 1"/>
          <p:cNvGrpSpPr/>
          <p:nvPr/>
        </p:nvGrpSpPr>
        <p:grpSpPr>
          <a:xfrm>
            <a:off x="4716016" y="188640"/>
            <a:ext cx="1440160" cy="720080"/>
            <a:chOff x="4716016" y="188640"/>
            <a:chExt cx="1440160" cy="72008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260648"/>
              <a:ext cx="576064" cy="57606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96" y="188640"/>
              <a:ext cx="720080" cy="720080"/>
            </a:xfrm>
            <a:prstGeom prst="rect">
              <a:avLst/>
            </a:prstGeom>
          </p:spPr>
        </p:pic>
      </p:grpSp>
      <p:sp>
        <p:nvSpPr>
          <p:cNvPr id="13"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4" name="Picture 13">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5" name="Picture 14">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250" y="1410437"/>
            <a:ext cx="8481178" cy="4629082"/>
          </a:xfrm>
          <a:prstGeom prst="rect">
            <a:avLst/>
          </a:prstGeom>
        </p:spPr>
      </p:pic>
    </p:spTree>
    <p:extLst>
      <p:ext uri="{BB962C8B-B14F-4D97-AF65-F5344CB8AC3E}">
        <p14:creationId xmlns:p14="http://schemas.microsoft.com/office/powerpoint/2010/main" val="40199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13</a:t>
            </a:fld>
            <a:endParaRPr lang="en-US" dirty="0">
              <a:solidFill>
                <a:schemeClr val="tx2"/>
              </a:solidFill>
            </a:endParaRPr>
          </a:p>
        </p:txBody>
      </p:sp>
      <p:sp>
        <p:nvSpPr>
          <p:cNvPr id="12" name="Title 1"/>
          <p:cNvSpPr>
            <a:spLocks noGrp="1"/>
          </p:cNvSpPr>
          <p:nvPr>
            <p:ph type="title"/>
          </p:nvPr>
        </p:nvSpPr>
        <p:spPr>
          <a:xfrm>
            <a:off x="0" y="0"/>
            <a:ext cx="9144000" cy="1211992"/>
          </a:xfrm>
          <a:solidFill>
            <a:schemeClr val="tx2"/>
          </a:solidFill>
        </p:spPr>
        <p:txBody>
          <a:bodyPr>
            <a:normAutofit/>
          </a:bodyPr>
          <a:lstStyle/>
          <a:p>
            <a:pPr marL="228600"/>
            <a:r>
              <a:rPr lang="en-US" b="1" dirty="0">
                <a:solidFill>
                  <a:schemeClr val="bg1"/>
                </a:solidFill>
                <a:latin typeface="+mn-lt"/>
              </a:rPr>
              <a:t>EmojiNet</a:t>
            </a:r>
            <a:r>
              <a:rPr lang="en-US" b="1" dirty="0">
                <a:solidFill>
                  <a:schemeClr val="bg1"/>
                </a:solidFill>
              </a:rPr>
              <a:t> </a:t>
            </a:r>
            <a:r>
              <a:rPr lang="en-US" b="1" dirty="0">
                <a:solidFill>
                  <a:schemeClr val="bg1"/>
                </a:solidFill>
                <a:latin typeface="+mn-lt"/>
              </a:rPr>
              <a:t>Sense Queries</a:t>
            </a:r>
          </a:p>
        </p:txBody>
      </p:sp>
      <p:sp>
        <p:nvSpPr>
          <p:cNvPr id="11" name="Footer Placeholder 3"/>
          <p:cNvSpPr txBox="1">
            <a:spLocks/>
          </p:cNvSpPr>
          <p:nvPr/>
        </p:nvSpPr>
        <p:spPr>
          <a:xfrm>
            <a:off x="1409512" y="6064947"/>
            <a:ext cx="684076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solidFill>
                  <a:schemeClr val="tx2"/>
                </a:solidFill>
              </a:rPr>
              <a:t>Emoji Sense Distribution</a:t>
            </a:r>
            <a:endParaRPr lang="en-US" sz="1400" b="1" dirty="0">
              <a:solidFill>
                <a:schemeClr val="tx2"/>
              </a:solidFill>
            </a:endParaRPr>
          </a:p>
        </p:txBody>
      </p:sp>
      <p:sp>
        <p:nvSpPr>
          <p:cNvPr id="13"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4" name="Picture 1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5" name="Picture 14">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600" y="1493720"/>
            <a:ext cx="7200800" cy="4452707"/>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2160" y="227359"/>
            <a:ext cx="685800" cy="685800"/>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1058" y="227359"/>
            <a:ext cx="685800" cy="685800"/>
          </a:xfrm>
          <a:prstGeom prst="rect">
            <a:avLst/>
          </a:prstGeom>
        </p:spPr>
      </p:pic>
    </p:spTree>
    <p:extLst>
      <p:ext uri="{BB962C8B-B14F-4D97-AF65-F5344CB8AC3E}">
        <p14:creationId xmlns:p14="http://schemas.microsoft.com/office/powerpoint/2010/main" val="737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14</a:t>
            </a:fld>
            <a:endParaRPr lang="en-US" dirty="0">
              <a:solidFill>
                <a:schemeClr val="tx2"/>
              </a:solidFill>
            </a:endParaRPr>
          </a:p>
        </p:txBody>
      </p:sp>
      <p:sp>
        <p:nvSpPr>
          <p:cNvPr id="12" name="Title 1"/>
          <p:cNvSpPr>
            <a:spLocks noGrp="1"/>
          </p:cNvSpPr>
          <p:nvPr>
            <p:ph type="title"/>
          </p:nvPr>
        </p:nvSpPr>
        <p:spPr>
          <a:xfrm>
            <a:off x="0" y="0"/>
            <a:ext cx="9144000" cy="1211992"/>
          </a:xfrm>
          <a:solidFill>
            <a:schemeClr val="tx2"/>
          </a:solidFill>
        </p:spPr>
        <p:txBody>
          <a:bodyPr>
            <a:normAutofit/>
          </a:bodyPr>
          <a:lstStyle/>
          <a:p>
            <a:pPr marL="228600"/>
            <a:r>
              <a:rPr lang="en-US" b="1" dirty="0" smtClean="0">
                <a:solidFill>
                  <a:schemeClr val="bg1"/>
                </a:solidFill>
                <a:latin typeface="+mn-lt"/>
              </a:rPr>
              <a:t>EmojiNet Sense Queries</a:t>
            </a:r>
            <a:endParaRPr lang="en-US" b="1" dirty="0">
              <a:solidFill>
                <a:schemeClr val="bg1"/>
              </a:solidFill>
              <a:latin typeface="+mn-lt"/>
            </a:endParaRPr>
          </a:p>
        </p:txBody>
      </p:sp>
      <p:sp>
        <p:nvSpPr>
          <p:cNvPr id="11" name="Footer Placeholder 3"/>
          <p:cNvSpPr txBox="1">
            <a:spLocks/>
          </p:cNvSpPr>
          <p:nvPr/>
        </p:nvSpPr>
        <p:spPr>
          <a:xfrm>
            <a:off x="1409512" y="6064947"/>
            <a:ext cx="684076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solidFill>
                  <a:schemeClr val="tx2"/>
                </a:solidFill>
              </a:rPr>
              <a:t>Emoji Sense Distribution</a:t>
            </a:r>
            <a:endParaRPr lang="en-US" sz="1400" b="1" dirty="0">
              <a:solidFill>
                <a:schemeClr val="tx2"/>
              </a:solidFill>
            </a:endParaRPr>
          </a:p>
        </p:txBody>
      </p:sp>
      <p:sp>
        <p:nvSpPr>
          <p:cNvPr id="13"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4" name="Picture 1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5" name="Picture 14">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600" y="1493720"/>
            <a:ext cx="7200800" cy="4452707"/>
          </a:xfrm>
          <a:prstGeom prst="rect">
            <a:avLst/>
          </a:prstGeom>
        </p:spPr>
      </p:pic>
      <p:sp>
        <p:nvSpPr>
          <p:cNvPr id="2" name="TextBox 1"/>
          <p:cNvSpPr txBox="1"/>
          <p:nvPr/>
        </p:nvSpPr>
        <p:spPr>
          <a:xfrm>
            <a:off x="2699792" y="1775048"/>
            <a:ext cx="2520280" cy="1200329"/>
          </a:xfrm>
          <a:prstGeom prst="rect">
            <a:avLst/>
          </a:prstGeom>
          <a:noFill/>
        </p:spPr>
        <p:txBody>
          <a:bodyPr wrap="square" rtlCol="0">
            <a:spAutoFit/>
          </a:bodyPr>
          <a:lstStyle/>
          <a:p>
            <a:r>
              <a:rPr lang="en-US" dirty="0">
                <a:solidFill>
                  <a:schemeClr val="tx2"/>
                </a:solidFill>
                <a:latin typeface="Andale Mono" charset="0"/>
                <a:ea typeface="Andale Mono" charset="0"/>
                <a:cs typeface="Andale Mono" charset="0"/>
              </a:rPr>
              <a:t>i</a:t>
            </a:r>
            <a:r>
              <a:rPr lang="en-US" dirty="0" smtClean="0">
                <a:solidFill>
                  <a:schemeClr val="tx2"/>
                </a:solidFill>
                <a:latin typeface="Andale Mono" charset="0"/>
                <a:ea typeface="Andale Mono" charset="0"/>
                <a:cs typeface="Andale Mono" charset="0"/>
              </a:rPr>
              <a:t>cing(noun)</a:t>
            </a:r>
          </a:p>
          <a:p>
            <a:r>
              <a:rPr lang="en-US" dirty="0">
                <a:solidFill>
                  <a:schemeClr val="tx2"/>
                </a:solidFill>
                <a:latin typeface="Andale Mono" charset="0"/>
                <a:ea typeface="Andale Mono" charset="0"/>
                <a:cs typeface="Andale Mono" charset="0"/>
              </a:rPr>
              <a:t>p</a:t>
            </a:r>
            <a:r>
              <a:rPr lang="en-US" dirty="0" smtClean="0">
                <a:solidFill>
                  <a:schemeClr val="tx2"/>
                </a:solidFill>
                <a:latin typeface="Andale Mono" charset="0"/>
                <a:ea typeface="Andale Mono" charset="0"/>
                <a:cs typeface="Andale Mono" charset="0"/>
              </a:rPr>
              <a:t>udding(noun)</a:t>
            </a:r>
          </a:p>
          <a:p>
            <a:r>
              <a:rPr lang="en-US" dirty="0">
                <a:solidFill>
                  <a:schemeClr val="tx2"/>
                </a:solidFill>
                <a:latin typeface="Andale Mono" charset="0"/>
                <a:ea typeface="Andale Mono" charset="0"/>
                <a:cs typeface="Andale Mono" charset="0"/>
              </a:rPr>
              <a:t>s</a:t>
            </a:r>
            <a:r>
              <a:rPr lang="en-US" dirty="0" smtClean="0">
                <a:solidFill>
                  <a:schemeClr val="tx2"/>
                </a:solidFill>
                <a:latin typeface="Andale Mono" charset="0"/>
                <a:ea typeface="Andale Mono" charset="0"/>
                <a:cs typeface="Andale Mono" charset="0"/>
              </a:rPr>
              <a:t>tink(verb)</a:t>
            </a:r>
          </a:p>
          <a:p>
            <a:r>
              <a:rPr lang="en-US" dirty="0">
                <a:solidFill>
                  <a:schemeClr val="tx2"/>
                </a:solidFill>
                <a:latin typeface="Andale Mono" charset="0"/>
                <a:ea typeface="Andale Mono" charset="0"/>
                <a:cs typeface="Andale Mono" charset="0"/>
              </a:rPr>
              <a:t>c</a:t>
            </a:r>
            <a:r>
              <a:rPr lang="en-US" dirty="0" smtClean="0">
                <a:solidFill>
                  <a:schemeClr val="tx2"/>
                </a:solidFill>
                <a:latin typeface="Andale Mono" charset="0"/>
                <a:ea typeface="Andale Mono" charset="0"/>
                <a:cs typeface="Andale Mono" charset="0"/>
              </a:rPr>
              <a:t>rappy(adjective)</a:t>
            </a:r>
            <a:endParaRPr lang="en-US" dirty="0">
              <a:solidFill>
                <a:schemeClr val="tx2"/>
              </a:solidFill>
              <a:latin typeface="Andale Mono" charset="0"/>
              <a:ea typeface="Andale Mono" charset="0"/>
              <a:cs typeface="Andale Mono" charset="0"/>
            </a:endParaRPr>
          </a:p>
        </p:txBody>
      </p:sp>
      <p:cxnSp>
        <p:nvCxnSpPr>
          <p:cNvPr id="6" name="Straight Connector 5"/>
          <p:cNvCxnSpPr>
            <a:stCxn id="2" idx="1"/>
          </p:cNvCxnSpPr>
          <p:nvPr/>
        </p:nvCxnSpPr>
        <p:spPr>
          <a:xfrm flipH="1" flipV="1">
            <a:off x="2195736" y="2204864"/>
            <a:ext cx="504056" cy="170349"/>
          </a:xfrm>
          <a:prstGeom prst="line">
            <a:avLst/>
          </a:prstGeom>
          <a:ln w="38100"/>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2160" y="227359"/>
            <a:ext cx="685800" cy="685800"/>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1058" y="227359"/>
            <a:ext cx="685800" cy="685800"/>
          </a:xfrm>
          <a:prstGeom prst="rect">
            <a:avLst/>
          </a:prstGeom>
        </p:spPr>
      </p:pic>
    </p:spTree>
    <p:extLst>
      <p:ext uri="{BB962C8B-B14F-4D97-AF65-F5344CB8AC3E}">
        <p14:creationId xmlns:p14="http://schemas.microsoft.com/office/powerpoint/2010/main" val="140062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15</a:t>
            </a:fld>
            <a:endParaRPr lang="en-US" dirty="0">
              <a:solidFill>
                <a:schemeClr val="tx2"/>
              </a:solidFill>
            </a:endParaRPr>
          </a:p>
        </p:txBody>
      </p:sp>
      <p:sp>
        <p:nvSpPr>
          <p:cNvPr id="12" name="Title 1"/>
          <p:cNvSpPr>
            <a:spLocks noGrp="1"/>
          </p:cNvSpPr>
          <p:nvPr>
            <p:ph type="title"/>
          </p:nvPr>
        </p:nvSpPr>
        <p:spPr>
          <a:xfrm>
            <a:off x="0" y="0"/>
            <a:ext cx="9144000" cy="1211992"/>
          </a:xfrm>
          <a:solidFill>
            <a:schemeClr val="tx2"/>
          </a:solidFill>
        </p:spPr>
        <p:txBody>
          <a:bodyPr>
            <a:normAutofit/>
          </a:bodyPr>
          <a:lstStyle/>
          <a:p>
            <a:pPr marL="228600"/>
            <a:r>
              <a:rPr lang="en-US" b="1" dirty="0">
                <a:solidFill>
                  <a:schemeClr val="bg1"/>
                </a:solidFill>
                <a:latin typeface="+mn-lt"/>
              </a:rPr>
              <a:t>EmojiNet Sense Queries</a:t>
            </a:r>
          </a:p>
        </p:txBody>
      </p:sp>
      <p:sp>
        <p:nvSpPr>
          <p:cNvPr id="11" name="Footer Placeholder 3"/>
          <p:cNvSpPr txBox="1">
            <a:spLocks/>
          </p:cNvSpPr>
          <p:nvPr/>
        </p:nvSpPr>
        <p:spPr>
          <a:xfrm>
            <a:off x="1409512" y="6064947"/>
            <a:ext cx="684076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solidFill>
                  <a:schemeClr val="tx2"/>
                </a:solidFill>
              </a:rPr>
              <a:t>Emoji Sense Distribution</a:t>
            </a:r>
            <a:endParaRPr lang="en-US" sz="1400" b="1" dirty="0">
              <a:solidFill>
                <a:schemeClr val="tx2"/>
              </a:solidFill>
            </a:endParaRPr>
          </a:p>
        </p:txBody>
      </p:sp>
      <p:sp>
        <p:nvSpPr>
          <p:cNvPr id="13"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4" name="Picture 1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5" name="Picture 14">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600" y="1493720"/>
            <a:ext cx="7200800" cy="4452707"/>
          </a:xfrm>
          <a:prstGeom prst="rect">
            <a:avLst/>
          </a:prstGeom>
        </p:spPr>
      </p:pic>
      <p:sp>
        <p:nvSpPr>
          <p:cNvPr id="2" name="TextBox 1"/>
          <p:cNvSpPr txBox="1"/>
          <p:nvPr/>
        </p:nvSpPr>
        <p:spPr>
          <a:xfrm>
            <a:off x="2699792" y="1775048"/>
            <a:ext cx="2736304" cy="1200329"/>
          </a:xfrm>
          <a:prstGeom prst="rect">
            <a:avLst/>
          </a:prstGeom>
          <a:noFill/>
        </p:spPr>
        <p:txBody>
          <a:bodyPr wrap="square" rtlCol="0">
            <a:spAutoFit/>
          </a:bodyPr>
          <a:lstStyle/>
          <a:p>
            <a:r>
              <a:rPr lang="en-US" dirty="0">
                <a:solidFill>
                  <a:schemeClr val="tx2"/>
                </a:solidFill>
                <a:latin typeface="Andale Mono" charset="0"/>
                <a:ea typeface="Andale Mono" charset="0"/>
                <a:cs typeface="Andale Mono" charset="0"/>
              </a:rPr>
              <a:t>c</a:t>
            </a:r>
            <a:r>
              <a:rPr lang="en-US" dirty="0" smtClean="0">
                <a:solidFill>
                  <a:schemeClr val="tx2"/>
                </a:solidFill>
                <a:latin typeface="Andale Mono" charset="0"/>
                <a:ea typeface="Andale Mono" charset="0"/>
                <a:cs typeface="Andale Mono" charset="0"/>
              </a:rPr>
              <a:t>utie(noun)</a:t>
            </a:r>
          </a:p>
          <a:p>
            <a:r>
              <a:rPr lang="en-US" dirty="0">
                <a:solidFill>
                  <a:schemeClr val="tx2"/>
                </a:solidFill>
                <a:latin typeface="Andale Mono" charset="0"/>
                <a:ea typeface="Andale Mono" charset="0"/>
                <a:cs typeface="Andale Mono" charset="0"/>
              </a:rPr>
              <a:t>i</a:t>
            </a:r>
            <a:r>
              <a:rPr lang="en-US" dirty="0" smtClean="0">
                <a:solidFill>
                  <a:schemeClr val="tx2"/>
                </a:solidFill>
                <a:latin typeface="Andale Mono" charset="0"/>
                <a:ea typeface="Andale Mono" charset="0"/>
                <a:cs typeface="Andale Mono" charset="0"/>
              </a:rPr>
              <a:t>nfatuation(noun)</a:t>
            </a:r>
          </a:p>
          <a:p>
            <a:r>
              <a:rPr lang="en-US" dirty="0">
                <a:solidFill>
                  <a:schemeClr val="tx2"/>
                </a:solidFill>
                <a:latin typeface="Andale Mono" charset="0"/>
                <a:ea typeface="Andale Mono" charset="0"/>
                <a:cs typeface="Andale Mono" charset="0"/>
              </a:rPr>
              <a:t>h</a:t>
            </a:r>
            <a:r>
              <a:rPr lang="en-US" dirty="0" smtClean="0">
                <a:solidFill>
                  <a:schemeClr val="tx2"/>
                </a:solidFill>
                <a:latin typeface="Andale Mono" charset="0"/>
                <a:ea typeface="Andale Mono" charset="0"/>
                <a:cs typeface="Andale Mono" charset="0"/>
              </a:rPr>
              <a:t>ug(verb)</a:t>
            </a:r>
          </a:p>
          <a:p>
            <a:r>
              <a:rPr lang="en-US" dirty="0">
                <a:solidFill>
                  <a:schemeClr val="tx2"/>
                </a:solidFill>
                <a:latin typeface="Andale Mono" charset="0"/>
                <a:ea typeface="Andale Mono" charset="0"/>
                <a:cs typeface="Andale Mono" charset="0"/>
              </a:rPr>
              <a:t>f</a:t>
            </a:r>
            <a:r>
              <a:rPr lang="en-US" dirty="0" smtClean="0">
                <a:solidFill>
                  <a:schemeClr val="tx2"/>
                </a:solidFill>
                <a:latin typeface="Andale Mono" charset="0"/>
                <a:ea typeface="Andale Mono" charset="0"/>
                <a:cs typeface="Andale Mono" charset="0"/>
              </a:rPr>
              <a:t>lirty(adjective)</a:t>
            </a:r>
            <a:endParaRPr lang="en-US" dirty="0">
              <a:solidFill>
                <a:schemeClr val="tx2"/>
              </a:solidFill>
              <a:latin typeface="Andale Mono" charset="0"/>
              <a:ea typeface="Andale Mono" charset="0"/>
              <a:cs typeface="Andale Mono" charset="0"/>
            </a:endParaRPr>
          </a:p>
        </p:txBody>
      </p:sp>
      <p:cxnSp>
        <p:nvCxnSpPr>
          <p:cNvPr id="6" name="Straight Connector 5"/>
          <p:cNvCxnSpPr/>
          <p:nvPr/>
        </p:nvCxnSpPr>
        <p:spPr>
          <a:xfrm flipH="1">
            <a:off x="2123728" y="2492896"/>
            <a:ext cx="576064" cy="648072"/>
          </a:xfrm>
          <a:prstGeom prst="line">
            <a:avLst/>
          </a:prstGeom>
          <a:ln w="38100"/>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2160" y="227359"/>
            <a:ext cx="685800" cy="685800"/>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1058" y="227359"/>
            <a:ext cx="685800" cy="685800"/>
          </a:xfrm>
          <a:prstGeom prst="rect">
            <a:avLst/>
          </a:prstGeom>
        </p:spPr>
      </p:pic>
    </p:spTree>
    <p:extLst>
      <p:ext uri="{BB962C8B-B14F-4D97-AF65-F5344CB8AC3E}">
        <p14:creationId xmlns:p14="http://schemas.microsoft.com/office/powerpoint/2010/main" val="15733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16</a:t>
            </a:fld>
            <a:endParaRPr lang="en-US" dirty="0">
              <a:solidFill>
                <a:schemeClr val="tx2"/>
              </a:solidFill>
            </a:endParaRPr>
          </a:p>
        </p:txBody>
      </p:sp>
      <p:sp>
        <p:nvSpPr>
          <p:cNvPr id="12" name="Title 1"/>
          <p:cNvSpPr>
            <a:spLocks noGrp="1"/>
          </p:cNvSpPr>
          <p:nvPr>
            <p:ph type="title"/>
          </p:nvPr>
        </p:nvSpPr>
        <p:spPr>
          <a:xfrm>
            <a:off x="0" y="0"/>
            <a:ext cx="9144000" cy="1211992"/>
          </a:xfrm>
          <a:solidFill>
            <a:schemeClr val="tx2"/>
          </a:solidFill>
        </p:spPr>
        <p:txBody>
          <a:bodyPr>
            <a:normAutofit/>
          </a:bodyPr>
          <a:lstStyle/>
          <a:p>
            <a:pPr marL="228600"/>
            <a:r>
              <a:rPr lang="en-US" b="1" dirty="0">
                <a:solidFill>
                  <a:schemeClr val="bg1"/>
                </a:solidFill>
                <a:latin typeface="+mn-lt"/>
              </a:rPr>
              <a:t>EmojiNet Sense Queries</a:t>
            </a:r>
          </a:p>
        </p:txBody>
      </p:sp>
      <p:sp>
        <p:nvSpPr>
          <p:cNvPr id="11" name="Footer Placeholder 3"/>
          <p:cNvSpPr txBox="1">
            <a:spLocks/>
          </p:cNvSpPr>
          <p:nvPr/>
        </p:nvSpPr>
        <p:spPr>
          <a:xfrm>
            <a:off x="1409512" y="6064947"/>
            <a:ext cx="684076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solidFill>
                  <a:schemeClr val="tx2"/>
                </a:solidFill>
              </a:rPr>
              <a:t>Emoji Sense Distribution</a:t>
            </a:r>
            <a:endParaRPr lang="en-US" sz="1400" b="1" dirty="0">
              <a:solidFill>
                <a:schemeClr val="tx2"/>
              </a:solidFill>
            </a:endParaRPr>
          </a:p>
        </p:txBody>
      </p:sp>
      <p:sp>
        <p:nvSpPr>
          <p:cNvPr id="13"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4" name="Picture 1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5" name="Picture 14">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600" y="1493720"/>
            <a:ext cx="7200800" cy="4452707"/>
          </a:xfrm>
          <a:prstGeom prst="rect">
            <a:avLst/>
          </a:prstGeom>
        </p:spPr>
      </p:pic>
      <p:sp>
        <p:nvSpPr>
          <p:cNvPr id="2" name="TextBox 1"/>
          <p:cNvSpPr txBox="1"/>
          <p:nvPr/>
        </p:nvSpPr>
        <p:spPr>
          <a:xfrm>
            <a:off x="2699792" y="1775048"/>
            <a:ext cx="2520280" cy="1200329"/>
          </a:xfrm>
          <a:prstGeom prst="rect">
            <a:avLst/>
          </a:prstGeom>
          <a:noFill/>
        </p:spPr>
        <p:txBody>
          <a:bodyPr wrap="square" rtlCol="0">
            <a:spAutoFit/>
          </a:bodyPr>
          <a:lstStyle/>
          <a:p>
            <a:r>
              <a:rPr lang="en-US" dirty="0">
                <a:solidFill>
                  <a:schemeClr val="tx2"/>
                </a:solidFill>
                <a:latin typeface="Andale Mono" charset="0"/>
                <a:ea typeface="Andale Mono" charset="0"/>
                <a:cs typeface="Andale Mono" charset="0"/>
              </a:rPr>
              <a:t>f</a:t>
            </a:r>
            <a:r>
              <a:rPr lang="en-US" dirty="0" smtClean="0">
                <a:solidFill>
                  <a:schemeClr val="tx2"/>
                </a:solidFill>
                <a:latin typeface="Andale Mono" charset="0"/>
                <a:ea typeface="Andale Mono" charset="0"/>
                <a:cs typeface="Andale Mono" charset="0"/>
              </a:rPr>
              <a:t>ashion(noun)</a:t>
            </a:r>
          </a:p>
          <a:p>
            <a:r>
              <a:rPr lang="en-US" dirty="0" smtClean="0">
                <a:solidFill>
                  <a:schemeClr val="tx2"/>
                </a:solidFill>
                <a:latin typeface="Andale Mono" charset="0"/>
                <a:ea typeface="Andale Mono" charset="0"/>
                <a:cs typeface="Andale Mono" charset="0"/>
              </a:rPr>
              <a:t>girl(noun)</a:t>
            </a:r>
          </a:p>
          <a:p>
            <a:r>
              <a:rPr lang="en-US" dirty="0">
                <a:solidFill>
                  <a:schemeClr val="tx2"/>
                </a:solidFill>
                <a:latin typeface="Andale Mono" charset="0"/>
                <a:ea typeface="Andale Mono" charset="0"/>
                <a:cs typeface="Andale Mono" charset="0"/>
              </a:rPr>
              <a:t>w</a:t>
            </a:r>
            <a:r>
              <a:rPr lang="en-US" dirty="0" smtClean="0">
                <a:solidFill>
                  <a:schemeClr val="tx2"/>
                </a:solidFill>
                <a:latin typeface="Andale Mono" charset="0"/>
                <a:ea typeface="Andale Mono" charset="0"/>
                <a:cs typeface="Andale Mono" charset="0"/>
              </a:rPr>
              <a:t>earing(verb)</a:t>
            </a:r>
          </a:p>
          <a:p>
            <a:r>
              <a:rPr lang="en-US" dirty="0">
                <a:solidFill>
                  <a:schemeClr val="tx2"/>
                </a:solidFill>
                <a:latin typeface="Andale Mono" charset="0"/>
                <a:ea typeface="Andale Mono" charset="0"/>
                <a:cs typeface="Andale Mono" charset="0"/>
              </a:rPr>
              <a:t>f</a:t>
            </a:r>
            <a:r>
              <a:rPr lang="en-US" dirty="0" smtClean="0">
                <a:solidFill>
                  <a:schemeClr val="tx2"/>
                </a:solidFill>
                <a:latin typeface="Andale Mono" charset="0"/>
                <a:ea typeface="Andale Mono" charset="0"/>
                <a:cs typeface="Andale Mono" charset="0"/>
              </a:rPr>
              <a:t>emale(adjective)</a:t>
            </a:r>
            <a:endParaRPr lang="en-US" dirty="0">
              <a:solidFill>
                <a:schemeClr val="tx2"/>
              </a:solidFill>
              <a:latin typeface="Andale Mono" charset="0"/>
              <a:ea typeface="Andale Mono" charset="0"/>
              <a:cs typeface="Andale Mono" charset="0"/>
            </a:endParaRPr>
          </a:p>
        </p:txBody>
      </p:sp>
      <p:cxnSp>
        <p:nvCxnSpPr>
          <p:cNvPr id="6" name="Straight Connector 5"/>
          <p:cNvCxnSpPr/>
          <p:nvPr/>
        </p:nvCxnSpPr>
        <p:spPr>
          <a:xfrm>
            <a:off x="3851920" y="3140968"/>
            <a:ext cx="216024" cy="1368152"/>
          </a:xfrm>
          <a:prstGeom prst="line">
            <a:avLst/>
          </a:prstGeom>
          <a:ln w="38100"/>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2160" y="227359"/>
            <a:ext cx="685800" cy="685800"/>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1058" y="227359"/>
            <a:ext cx="685800" cy="685800"/>
          </a:xfrm>
          <a:prstGeom prst="rect">
            <a:avLst/>
          </a:prstGeom>
        </p:spPr>
      </p:pic>
    </p:spTree>
    <p:extLst>
      <p:ext uri="{BB962C8B-B14F-4D97-AF65-F5344CB8AC3E}">
        <p14:creationId xmlns:p14="http://schemas.microsoft.com/office/powerpoint/2010/main" val="206879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17</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Example Application </a:t>
            </a:r>
            <a:r>
              <a:rPr lang="mr-IN" b="1" dirty="0" smtClean="0">
                <a:solidFill>
                  <a:schemeClr val="bg1"/>
                </a:solidFill>
                <a:latin typeface="+mn-lt"/>
              </a:rPr>
              <a:t>–</a:t>
            </a:r>
            <a:r>
              <a:rPr lang="en-US" b="1" dirty="0" smtClean="0">
                <a:solidFill>
                  <a:schemeClr val="bg1"/>
                </a:solidFill>
                <a:latin typeface="+mn-lt"/>
              </a:rPr>
              <a:t> </a:t>
            </a:r>
          </a:p>
          <a:p>
            <a:pPr marL="228600"/>
            <a:r>
              <a:rPr lang="en-US" b="1" dirty="0" smtClean="0">
                <a:solidFill>
                  <a:schemeClr val="bg1"/>
                </a:solidFill>
                <a:latin typeface="+mn-lt"/>
              </a:rPr>
              <a:t>Emoji Similarity</a:t>
            </a:r>
            <a:endParaRPr lang="en-US" b="1" dirty="0">
              <a:solidFill>
                <a:schemeClr val="bg1"/>
              </a:solidFill>
              <a:latin typeface="+mn-lt"/>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462" y="1700808"/>
            <a:ext cx="5396641" cy="4506333"/>
          </a:xfrm>
          <a:prstGeom prst="rect">
            <a:avLst/>
          </a:prstGeom>
        </p:spPr>
      </p:pic>
      <p:sp>
        <p:nvSpPr>
          <p:cNvPr id="12" name="Footer Placeholder 3"/>
          <p:cNvSpPr txBox="1">
            <a:spLocks/>
          </p:cNvSpPr>
          <p:nvPr/>
        </p:nvSpPr>
        <p:spPr>
          <a:xfrm>
            <a:off x="611560" y="1325702"/>
            <a:ext cx="43964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solidFill>
                  <a:schemeClr val="tx2"/>
                </a:solidFill>
              </a:rPr>
              <a:t>Emoji Similarity – Similar Emoji Form Clusters</a:t>
            </a:r>
            <a:endParaRPr lang="en-US" sz="1400" b="1" dirty="0">
              <a:solidFill>
                <a:schemeClr val="tx2"/>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2569005"/>
              </p:ext>
            </p:extLst>
          </p:nvPr>
        </p:nvGraphicFramePr>
        <p:xfrm>
          <a:off x="5796136" y="2025391"/>
          <a:ext cx="3240360" cy="4079240"/>
        </p:xfrm>
        <a:graphic>
          <a:graphicData uri="http://schemas.openxmlformats.org/drawingml/2006/table">
            <a:tbl>
              <a:tblPr firstRow="1" bandRow="1">
                <a:tableStyleId>{3B4B98B0-60AC-42C2-AFA5-B58CD77FA1E5}</a:tableStyleId>
              </a:tblPr>
              <a:tblGrid>
                <a:gridCol w="1620180"/>
                <a:gridCol w="1620180"/>
              </a:tblGrid>
              <a:tr h="370840">
                <a:tc>
                  <a:txBody>
                    <a:bodyPr/>
                    <a:lstStyle/>
                    <a:p>
                      <a:pPr algn="ctr"/>
                      <a:r>
                        <a:rPr lang="en-US" dirty="0" smtClean="0"/>
                        <a:t>Emoji Pair</a:t>
                      </a:r>
                      <a:endParaRPr lang="en-US" dirty="0"/>
                    </a:p>
                  </a:txBody>
                  <a:tcPr/>
                </a:tc>
                <a:tc>
                  <a:txBody>
                    <a:bodyPr/>
                    <a:lstStyle/>
                    <a:p>
                      <a:pPr algn="ctr"/>
                      <a:r>
                        <a:rPr lang="en-US" dirty="0" smtClean="0"/>
                        <a:t>Similarity</a:t>
                      </a:r>
                      <a:endParaRPr lang="en-US" dirty="0"/>
                    </a:p>
                  </a:txBody>
                  <a:tcPr/>
                </a:tc>
              </a:tr>
              <a:tr h="370840">
                <a:tc>
                  <a:txBody>
                    <a:bodyPr/>
                    <a:lstStyle/>
                    <a:p>
                      <a:pPr algn="ctr"/>
                      <a:endParaRPr lang="en-US" dirty="0"/>
                    </a:p>
                  </a:txBody>
                  <a:tcPr/>
                </a:tc>
                <a:tc>
                  <a:txBody>
                    <a:bodyPr/>
                    <a:lstStyle/>
                    <a:p>
                      <a:pPr algn="ctr"/>
                      <a:r>
                        <a:rPr lang="en-US" dirty="0" smtClean="0"/>
                        <a:t>0.60</a:t>
                      </a:r>
                      <a:endParaRPr lang="en-US" dirty="0"/>
                    </a:p>
                  </a:txBody>
                  <a:tcPr/>
                </a:tc>
              </a:tr>
              <a:tr h="370840">
                <a:tc>
                  <a:txBody>
                    <a:bodyPr/>
                    <a:lstStyle/>
                    <a:p>
                      <a:pPr algn="ctr"/>
                      <a:endParaRPr lang="en-US" dirty="0"/>
                    </a:p>
                  </a:txBody>
                  <a:tcPr/>
                </a:tc>
                <a:tc>
                  <a:txBody>
                    <a:bodyPr/>
                    <a:lstStyle/>
                    <a:p>
                      <a:pPr algn="ctr"/>
                      <a:r>
                        <a:rPr lang="en-US" dirty="0" smtClean="0"/>
                        <a:t>0.57</a:t>
                      </a:r>
                      <a:endParaRPr lang="en-US" dirty="0"/>
                    </a:p>
                  </a:txBody>
                  <a:tcPr/>
                </a:tc>
              </a:tr>
              <a:tr h="370840">
                <a:tc>
                  <a:txBody>
                    <a:bodyPr/>
                    <a:lstStyle/>
                    <a:p>
                      <a:pPr algn="ctr"/>
                      <a:endParaRPr lang="en-US" dirty="0"/>
                    </a:p>
                  </a:txBody>
                  <a:tcPr/>
                </a:tc>
                <a:tc>
                  <a:txBody>
                    <a:bodyPr/>
                    <a:lstStyle/>
                    <a:p>
                      <a:pPr algn="ctr"/>
                      <a:r>
                        <a:rPr lang="en-US" dirty="0" smtClean="0"/>
                        <a:t>0.56</a:t>
                      </a:r>
                      <a:endParaRPr lang="en-US" dirty="0"/>
                    </a:p>
                  </a:txBody>
                  <a:tcPr/>
                </a:tc>
              </a:tr>
              <a:tr h="370840">
                <a:tc>
                  <a:txBody>
                    <a:bodyPr/>
                    <a:lstStyle/>
                    <a:p>
                      <a:pPr algn="ctr"/>
                      <a:endParaRPr lang="en-US" dirty="0"/>
                    </a:p>
                  </a:txBody>
                  <a:tcPr/>
                </a:tc>
                <a:tc>
                  <a:txBody>
                    <a:bodyPr/>
                    <a:lstStyle/>
                    <a:p>
                      <a:pPr algn="ctr"/>
                      <a:r>
                        <a:rPr lang="en-US" dirty="0" smtClean="0"/>
                        <a:t>0.52</a:t>
                      </a:r>
                      <a:endParaRPr lang="en-US" dirty="0"/>
                    </a:p>
                  </a:txBody>
                  <a:tcPr/>
                </a:tc>
              </a:tr>
              <a:tr h="370840">
                <a:tc>
                  <a:txBody>
                    <a:bodyPr/>
                    <a:lstStyle/>
                    <a:p>
                      <a:pPr algn="ctr"/>
                      <a:endParaRPr lang="en-US" dirty="0"/>
                    </a:p>
                  </a:txBody>
                  <a:tcPr/>
                </a:tc>
                <a:tc>
                  <a:txBody>
                    <a:bodyPr/>
                    <a:lstStyle/>
                    <a:p>
                      <a:pPr algn="ctr"/>
                      <a:r>
                        <a:rPr lang="en-US" dirty="0" smtClean="0"/>
                        <a:t>0.52</a:t>
                      </a:r>
                      <a:endParaRPr lang="en-US" dirty="0"/>
                    </a:p>
                  </a:txBody>
                  <a:tcPr/>
                </a:tc>
              </a:tr>
              <a:tr h="370840">
                <a:tc>
                  <a:txBody>
                    <a:bodyPr/>
                    <a:lstStyle/>
                    <a:p>
                      <a:pPr algn="ctr"/>
                      <a:endParaRPr lang="en-US" dirty="0"/>
                    </a:p>
                  </a:txBody>
                  <a:tcPr/>
                </a:tc>
                <a:tc>
                  <a:txBody>
                    <a:bodyPr/>
                    <a:lstStyle/>
                    <a:p>
                      <a:pPr algn="ctr"/>
                      <a:r>
                        <a:rPr lang="en-US" dirty="0" smtClean="0"/>
                        <a:t>0.50</a:t>
                      </a:r>
                      <a:endParaRPr lang="en-US" dirty="0"/>
                    </a:p>
                  </a:txBody>
                  <a:tcPr/>
                </a:tc>
              </a:tr>
              <a:tr h="370840">
                <a:tc>
                  <a:txBody>
                    <a:bodyPr/>
                    <a:lstStyle/>
                    <a:p>
                      <a:pPr algn="ctr"/>
                      <a:endParaRPr lang="en-US" dirty="0"/>
                    </a:p>
                  </a:txBody>
                  <a:tcPr/>
                </a:tc>
                <a:tc>
                  <a:txBody>
                    <a:bodyPr/>
                    <a:lstStyle/>
                    <a:p>
                      <a:pPr algn="ctr"/>
                      <a:r>
                        <a:rPr lang="en-US" dirty="0" smtClean="0"/>
                        <a:t>0.50</a:t>
                      </a:r>
                      <a:endParaRPr lang="en-US" dirty="0"/>
                    </a:p>
                  </a:txBody>
                  <a:tcPr/>
                </a:tc>
              </a:tr>
              <a:tr h="370840">
                <a:tc>
                  <a:txBody>
                    <a:bodyPr/>
                    <a:lstStyle/>
                    <a:p>
                      <a:pPr algn="ctr"/>
                      <a:endParaRPr lang="en-US" dirty="0"/>
                    </a:p>
                  </a:txBody>
                  <a:tcPr/>
                </a:tc>
                <a:tc>
                  <a:txBody>
                    <a:bodyPr/>
                    <a:lstStyle/>
                    <a:p>
                      <a:pPr algn="ctr"/>
                      <a:r>
                        <a:rPr lang="en-US" dirty="0" smtClean="0"/>
                        <a:t>0.50</a:t>
                      </a:r>
                      <a:endParaRPr lang="en-US" dirty="0"/>
                    </a:p>
                  </a:txBody>
                  <a:tcPr/>
                </a:tc>
              </a:tr>
              <a:tr h="370840">
                <a:tc>
                  <a:txBody>
                    <a:bodyPr/>
                    <a:lstStyle/>
                    <a:p>
                      <a:pPr algn="ctr"/>
                      <a:endParaRPr lang="en-US" dirty="0"/>
                    </a:p>
                  </a:txBody>
                  <a:tcPr/>
                </a:tc>
                <a:tc>
                  <a:txBody>
                    <a:bodyPr/>
                    <a:lstStyle/>
                    <a:p>
                      <a:pPr algn="ctr"/>
                      <a:r>
                        <a:rPr lang="en-US" dirty="0" smtClean="0"/>
                        <a:t>0.48</a:t>
                      </a:r>
                      <a:endParaRPr lang="en-US" dirty="0"/>
                    </a:p>
                  </a:txBody>
                  <a:tcPr/>
                </a:tc>
              </a:tr>
              <a:tr h="370840">
                <a:tc>
                  <a:txBody>
                    <a:bodyPr/>
                    <a:lstStyle/>
                    <a:p>
                      <a:pPr algn="ctr"/>
                      <a:endParaRPr lang="en-US" dirty="0"/>
                    </a:p>
                  </a:txBody>
                  <a:tcPr/>
                </a:tc>
                <a:tc>
                  <a:txBody>
                    <a:bodyPr/>
                    <a:lstStyle/>
                    <a:p>
                      <a:pPr algn="ctr"/>
                      <a:r>
                        <a:rPr lang="en-US" dirty="0" smtClean="0"/>
                        <a:t>0.47</a:t>
                      </a:r>
                      <a:endParaRPr lang="en-US" dirty="0"/>
                    </a:p>
                  </a:txBody>
                  <a:tcPr/>
                </a:tc>
              </a:tr>
            </a:tbl>
          </a:graphicData>
        </a:graphic>
      </p:graphicFrame>
      <p:sp>
        <p:nvSpPr>
          <p:cNvPr id="18" name="Footer Placeholder 3"/>
          <p:cNvSpPr txBox="1">
            <a:spLocks/>
          </p:cNvSpPr>
          <p:nvPr/>
        </p:nvSpPr>
        <p:spPr>
          <a:xfrm>
            <a:off x="5777469" y="1448109"/>
            <a:ext cx="3240360" cy="41364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solidFill>
                  <a:schemeClr val="tx2"/>
                </a:solidFill>
              </a:rPr>
              <a:t>Jaccard Similarity of Emoji Based on </a:t>
            </a:r>
          </a:p>
          <a:p>
            <a:r>
              <a:rPr lang="en-US" sz="1400" b="1" dirty="0" smtClean="0">
                <a:solidFill>
                  <a:schemeClr val="tx2"/>
                </a:solidFill>
              </a:rPr>
              <a:t>Emoji Sense Labels</a:t>
            </a:r>
            <a:endParaRPr lang="en-US" sz="1400" b="1" dirty="0">
              <a:solidFill>
                <a:schemeClr val="tx2"/>
              </a:solidFill>
            </a:endParaRPr>
          </a:p>
        </p:txBody>
      </p:sp>
      <p:grpSp>
        <p:nvGrpSpPr>
          <p:cNvPr id="28" name="Group 27"/>
          <p:cNvGrpSpPr/>
          <p:nvPr/>
        </p:nvGrpSpPr>
        <p:grpSpPr>
          <a:xfrm>
            <a:off x="6339804" y="2401832"/>
            <a:ext cx="754332" cy="3666260"/>
            <a:chOff x="6339804" y="2401832"/>
            <a:chExt cx="754332" cy="3666260"/>
          </a:xfrm>
        </p:grpSpPr>
        <p:pic>
          <p:nvPicPr>
            <p:cNvPr id="7" name="Picture 6"/>
            <p:cNvPicPr>
              <a:picLocks noChangeAspect="1"/>
            </p:cNvPicPr>
            <p:nvPr/>
          </p:nvPicPr>
          <p:blipFill>
            <a:blip r:embed="rId8"/>
            <a:stretch>
              <a:fillRect/>
            </a:stretch>
          </p:blipFill>
          <p:spPr>
            <a:xfrm>
              <a:off x="6339805" y="2401832"/>
              <a:ext cx="752475" cy="381006"/>
            </a:xfrm>
            <a:prstGeom prst="rect">
              <a:avLst/>
            </a:prstGeom>
          </p:spPr>
        </p:pic>
        <p:pic>
          <p:nvPicPr>
            <p:cNvPr id="8" name="Picture 7"/>
            <p:cNvPicPr>
              <a:picLocks noChangeAspect="1"/>
            </p:cNvPicPr>
            <p:nvPr/>
          </p:nvPicPr>
          <p:blipFill>
            <a:blip r:embed="rId9"/>
            <a:stretch>
              <a:fillRect/>
            </a:stretch>
          </p:blipFill>
          <p:spPr>
            <a:xfrm>
              <a:off x="6339804" y="2752053"/>
              <a:ext cx="752476" cy="352425"/>
            </a:xfrm>
            <a:prstGeom prst="rect">
              <a:avLst/>
            </a:prstGeom>
          </p:spPr>
        </p:pic>
        <p:pic>
          <p:nvPicPr>
            <p:cNvPr id="19" name="Picture 18"/>
            <p:cNvPicPr>
              <a:picLocks noChangeAspect="1"/>
            </p:cNvPicPr>
            <p:nvPr/>
          </p:nvPicPr>
          <p:blipFill>
            <a:blip r:embed="rId10"/>
            <a:stretch>
              <a:fillRect/>
            </a:stretch>
          </p:blipFill>
          <p:spPr>
            <a:xfrm>
              <a:off x="6344567" y="3130290"/>
              <a:ext cx="742950" cy="378640"/>
            </a:xfrm>
            <a:prstGeom prst="rect">
              <a:avLst/>
            </a:prstGeom>
          </p:spPr>
        </p:pic>
        <p:pic>
          <p:nvPicPr>
            <p:cNvPr id="20" name="Picture 19"/>
            <p:cNvPicPr>
              <a:picLocks noChangeAspect="1"/>
            </p:cNvPicPr>
            <p:nvPr/>
          </p:nvPicPr>
          <p:blipFill>
            <a:blip r:embed="rId11"/>
            <a:stretch>
              <a:fillRect/>
            </a:stretch>
          </p:blipFill>
          <p:spPr>
            <a:xfrm>
              <a:off x="6339804" y="3516318"/>
              <a:ext cx="754332" cy="359118"/>
            </a:xfrm>
            <a:prstGeom prst="rect">
              <a:avLst/>
            </a:prstGeom>
          </p:spPr>
        </p:pic>
        <p:pic>
          <p:nvPicPr>
            <p:cNvPr id="22" name="Picture 21"/>
            <p:cNvPicPr>
              <a:picLocks noChangeAspect="1"/>
            </p:cNvPicPr>
            <p:nvPr/>
          </p:nvPicPr>
          <p:blipFill>
            <a:blip r:embed="rId12"/>
            <a:stretch>
              <a:fillRect/>
            </a:stretch>
          </p:blipFill>
          <p:spPr>
            <a:xfrm>
              <a:off x="6339805" y="3883451"/>
              <a:ext cx="747712" cy="352316"/>
            </a:xfrm>
            <a:prstGeom prst="rect">
              <a:avLst/>
            </a:prstGeom>
          </p:spPr>
        </p:pic>
        <p:pic>
          <p:nvPicPr>
            <p:cNvPr id="23" name="Picture 22"/>
            <p:cNvPicPr>
              <a:picLocks noChangeAspect="1"/>
            </p:cNvPicPr>
            <p:nvPr/>
          </p:nvPicPr>
          <p:blipFill>
            <a:blip r:embed="rId13"/>
            <a:stretch>
              <a:fillRect/>
            </a:stretch>
          </p:blipFill>
          <p:spPr>
            <a:xfrm>
              <a:off x="6339804" y="4233454"/>
              <a:ext cx="754332" cy="378930"/>
            </a:xfrm>
            <a:prstGeom prst="rect">
              <a:avLst/>
            </a:prstGeom>
          </p:spPr>
        </p:pic>
        <p:pic>
          <p:nvPicPr>
            <p:cNvPr id="24" name="Picture 23"/>
            <p:cNvPicPr>
              <a:picLocks noChangeAspect="1"/>
            </p:cNvPicPr>
            <p:nvPr/>
          </p:nvPicPr>
          <p:blipFill>
            <a:blip r:embed="rId14"/>
            <a:stretch>
              <a:fillRect/>
            </a:stretch>
          </p:blipFill>
          <p:spPr>
            <a:xfrm>
              <a:off x="6339804" y="4608917"/>
              <a:ext cx="747713" cy="383602"/>
            </a:xfrm>
            <a:prstGeom prst="rect">
              <a:avLst/>
            </a:prstGeom>
          </p:spPr>
        </p:pic>
        <p:pic>
          <p:nvPicPr>
            <p:cNvPr id="25" name="Picture 24"/>
            <p:cNvPicPr>
              <a:picLocks noChangeAspect="1"/>
            </p:cNvPicPr>
            <p:nvPr/>
          </p:nvPicPr>
          <p:blipFill>
            <a:blip r:embed="rId15"/>
            <a:stretch>
              <a:fillRect/>
            </a:stretch>
          </p:blipFill>
          <p:spPr>
            <a:xfrm>
              <a:off x="6339804" y="5042142"/>
              <a:ext cx="747713" cy="346159"/>
            </a:xfrm>
            <a:prstGeom prst="rect">
              <a:avLst/>
            </a:prstGeom>
          </p:spPr>
        </p:pic>
        <p:pic>
          <p:nvPicPr>
            <p:cNvPr id="26" name="Picture 25"/>
            <p:cNvPicPr>
              <a:picLocks noChangeAspect="1"/>
            </p:cNvPicPr>
            <p:nvPr/>
          </p:nvPicPr>
          <p:blipFill>
            <a:blip r:embed="rId16"/>
            <a:stretch>
              <a:fillRect/>
            </a:stretch>
          </p:blipFill>
          <p:spPr>
            <a:xfrm>
              <a:off x="6339804" y="5390356"/>
              <a:ext cx="754332" cy="342900"/>
            </a:xfrm>
            <a:prstGeom prst="rect">
              <a:avLst/>
            </a:prstGeom>
          </p:spPr>
        </p:pic>
        <p:pic>
          <p:nvPicPr>
            <p:cNvPr id="27" name="Picture 26"/>
            <p:cNvPicPr>
              <a:picLocks noChangeAspect="1"/>
            </p:cNvPicPr>
            <p:nvPr/>
          </p:nvPicPr>
          <p:blipFill>
            <a:blip r:embed="rId17"/>
            <a:stretch>
              <a:fillRect/>
            </a:stretch>
          </p:blipFill>
          <p:spPr>
            <a:xfrm>
              <a:off x="6339804" y="5734717"/>
              <a:ext cx="747713" cy="333375"/>
            </a:xfrm>
            <a:prstGeom prst="rect">
              <a:avLst/>
            </a:prstGeom>
          </p:spPr>
        </p:pic>
      </p:grpSp>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51969" y="543453"/>
            <a:ext cx="563645" cy="563645"/>
          </a:xfrm>
          <a:prstGeom prst="rect">
            <a:avLst/>
          </a:prstGeom>
        </p:spPr>
      </p:pic>
      <p:pic>
        <p:nvPicPr>
          <p:cNvPr id="30" name="Picture 2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39952" y="567087"/>
            <a:ext cx="540009" cy="540011"/>
          </a:xfrm>
          <a:prstGeom prst="rect">
            <a:avLst/>
          </a:prstGeom>
        </p:spPr>
      </p:pic>
    </p:spTree>
    <p:extLst>
      <p:ext uri="{BB962C8B-B14F-4D97-AF65-F5344CB8AC3E}">
        <p14:creationId xmlns:p14="http://schemas.microsoft.com/office/powerpoint/2010/main" val="285537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18</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EmojiNet Dataset and REST API</a:t>
            </a:r>
            <a:endParaRPr lang="en-US" b="1" dirty="0">
              <a:solidFill>
                <a:schemeClr val="bg1"/>
              </a:solidFill>
              <a:latin typeface="+mn-lt"/>
            </a:endParaRPr>
          </a:p>
        </p:txBody>
      </p:sp>
      <p:sp>
        <p:nvSpPr>
          <p:cNvPr id="7" name="Content Placeholder 2"/>
          <p:cNvSpPr txBox="1">
            <a:spLocks/>
          </p:cNvSpPr>
          <p:nvPr/>
        </p:nvSpPr>
        <p:spPr>
          <a:xfrm>
            <a:off x="0" y="1484784"/>
            <a:ext cx="9108504" cy="5112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8975" lvl="1" indent="-463550" algn="just">
              <a:lnSpc>
                <a:spcPct val="100000"/>
              </a:lnSpc>
              <a:buSzPct val="150000"/>
              <a:buBlip>
                <a:blip r:embed="rId7"/>
              </a:buBlip>
            </a:pPr>
            <a:r>
              <a:rPr lang="en-US" sz="3200" dirty="0" smtClean="0">
                <a:solidFill>
                  <a:schemeClr val="tx2"/>
                </a:solidFill>
              </a:rPr>
              <a:t>The dataset is available for use/download in many formats</a:t>
            </a:r>
          </a:p>
          <a:p>
            <a:pPr marL="1255713" lvl="1" indent="-573088">
              <a:lnSpc>
                <a:spcPct val="100000"/>
              </a:lnSpc>
              <a:buSzPct val="150000"/>
              <a:buBlip>
                <a:blip r:embed="rId7"/>
              </a:buBlip>
            </a:pPr>
            <a:r>
              <a:rPr lang="en-US" sz="2800" b="1" dirty="0">
                <a:solidFill>
                  <a:schemeClr val="tx2"/>
                </a:solidFill>
              </a:rPr>
              <a:t>Browse</a:t>
            </a:r>
            <a:r>
              <a:rPr lang="en-US" sz="2800" dirty="0">
                <a:solidFill>
                  <a:schemeClr val="tx2"/>
                </a:solidFill>
              </a:rPr>
              <a:t> the Dataset </a:t>
            </a:r>
            <a:r>
              <a:rPr lang="en-US" sz="2800" dirty="0" smtClean="0">
                <a:solidFill>
                  <a:schemeClr val="tx2"/>
                </a:solidFill>
              </a:rPr>
              <a:t>–  </a:t>
            </a:r>
            <a:r>
              <a:rPr lang="en-US" sz="2800" dirty="0">
                <a:solidFill>
                  <a:schemeClr val="tx2"/>
                </a:solidFill>
                <a:hlinkClick r:id="rId8"/>
              </a:rPr>
              <a:t>http://emojinet.knoesis.org</a:t>
            </a:r>
            <a:r>
              <a:rPr lang="en-US" sz="2800" dirty="0" smtClean="0">
                <a:solidFill>
                  <a:schemeClr val="tx2"/>
                </a:solidFill>
                <a:hlinkClick r:id="rId8"/>
              </a:rPr>
              <a:t>/</a:t>
            </a:r>
            <a:endParaRPr lang="en-US" sz="2800" dirty="0" smtClean="0">
              <a:solidFill>
                <a:schemeClr val="tx2"/>
              </a:solidFill>
            </a:endParaRPr>
          </a:p>
          <a:p>
            <a:pPr marL="1255713" lvl="1" indent="-573088">
              <a:lnSpc>
                <a:spcPct val="100000"/>
              </a:lnSpc>
              <a:buSzPct val="150000"/>
              <a:buBlip>
                <a:blip r:embed="rId7"/>
              </a:buBlip>
            </a:pPr>
            <a:r>
              <a:rPr lang="en-US" sz="2800" b="1" dirty="0" smtClean="0">
                <a:solidFill>
                  <a:schemeClr val="tx2"/>
                </a:solidFill>
              </a:rPr>
              <a:t>Download as flat files</a:t>
            </a:r>
            <a:r>
              <a:rPr lang="en-US" sz="2800" dirty="0" smtClean="0">
                <a:solidFill>
                  <a:schemeClr val="tx2"/>
                </a:solidFill>
              </a:rPr>
              <a:t>, Platform-specific emoji meanings, Emoji Similarity Datasets available at </a:t>
            </a:r>
            <a:r>
              <a:rPr lang="en-US" sz="2800" dirty="0">
                <a:solidFill>
                  <a:schemeClr val="tx2"/>
                </a:solidFill>
              </a:rPr>
              <a:t>– </a:t>
            </a:r>
            <a:r>
              <a:rPr lang="en-US" sz="2800" dirty="0">
                <a:solidFill>
                  <a:schemeClr val="tx2"/>
                </a:solidFill>
                <a:hlinkClick r:id="rId9"/>
              </a:rPr>
              <a:t>http://</a:t>
            </a:r>
            <a:r>
              <a:rPr lang="en-US" sz="2800" dirty="0" smtClean="0">
                <a:solidFill>
                  <a:schemeClr val="tx2"/>
                </a:solidFill>
                <a:hlinkClick r:id="rId9"/>
              </a:rPr>
              <a:t>emojinet.knoesis.org/datasets.php</a:t>
            </a:r>
            <a:endParaRPr lang="en-US" sz="2800" dirty="0" smtClean="0">
              <a:solidFill>
                <a:schemeClr val="tx2"/>
              </a:solidFill>
            </a:endParaRPr>
          </a:p>
          <a:p>
            <a:pPr marL="1255713" lvl="1" indent="-573088">
              <a:lnSpc>
                <a:spcPct val="100000"/>
              </a:lnSpc>
              <a:buSzPct val="150000"/>
              <a:buBlip>
                <a:blip r:embed="rId7"/>
              </a:buBlip>
            </a:pPr>
            <a:r>
              <a:rPr lang="en-US" sz="2800" b="1" dirty="0" smtClean="0">
                <a:solidFill>
                  <a:schemeClr val="tx2"/>
                </a:solidFill>
              </a:rPr>
              <a:t>Programmatically Access EmojiNet</a:t>
            </a:r>
            <a:r>
              <a:rPr lang="en-US" sz="2800" dirty="0" smtClean="0">
                <a:solidFill>
                  <a:schemeClr val="tx2"/>
                </a:solidFill>
              </a:rPr>
              <a:t> </a:t>
            </a:r>
            <a:r>
              <a:rPr lang="en-US" sz="2800" b="1" dirty="0" smtClean="0">
                <a:solidFill>
                  <a:schemeClr val="tx2"/>
                </a:solidFill>
              </a:rPr>
              <a:t>via a REST API, </a:t>
            </a:r>
            <a:r>
              <a:rPr lang="en-US" sz="2800" dirty="0" smtClean="0">
                <a:solidFill>
                  <a:schemeClr val="tx2"/>
                </a:solidFill>
              </a:rPr>
              <a:t>Documentation, Sample API Requests and JSON Responses available at – </a:t>
            </a:r>
            <a:r>
              <a:rPr lang="en-US" sz="2800" dirty="0">
                <a:solidFill>
                  <a:schemeClr val="tx2"/>
                </a:solidFill>
                <a:hlinkClick r:id="rId10"/>
              </a:rPr>
              <a:t>http://</a:t>
            </a:r>
            <a:r>
              <a:rPr lang="en-US" sz="2800" dirty="0" smtClean="0">
                <a:solidFill>
                  <a:schemeClr val="tx2"/>
                </a:solidFill>
                <a:hlinkClick r:id="rId10"/>
              </a:rPr>
              <a:t>emojinet.knoesis.org/api.php</a:t>
            </a:r>
            <a:r>
              <a:rPr lang="en-US" sz="2800" dirty="0" smtClean="0">
                <a:solidFill>
                  <a:schemeClr val="tx2"/>
                </a:solidFill>
              </a:rPr>
              <a:t> </a:t>
            </a:r>
          </a:p>
          <a:p>
            <a:pPr marL="682625" lvl="3" indent="0" algn="just">
              <a:lnSpc>
                <a:spcPct val="100000"/>
              </a:lnSpc>
              <a:buSzPct val="125000"/>
              <a:buNone/>
            </a:pPr>
            <a:endParaRPr lang="en-US" sz="1600" dirty="0" smtClean="0">
              <a:solidFill>
                <a:schemeClr val="tx2"/>
              </a:solidFill>
            </a:endParaRPr>
          </a:p>
          <a:p>
            <a:pPr marL="457200" lvl="1" indent="0">
              <a:lnSpc>
                <a:spcPct val="100000"/>
              </a:lnSpc>
              <a:buNone/>
            </a:pPr>
            <a:r>
              <a:rPr lang="en-US" sz="2800" dirty="0" smtClean="0">
                <a:solidFill>
                  <a:schemeClr val="tx2"/>
                </a:solidFill>
              </a:rPr>
              <a:t/>
            </a:r>
            <a:br>
              <a:rPr lang="en-US" sz="2800" dirty="0" smtClean="0">
                <a:solidFill>
                  <a:schemeClr val="tx2"/>
                </a:solidFill>
              </a:rPr>
            </a:br>
            <a:r>
              <a:rPr lang="en-US" sz="2800" dirty="0" smtClean="0">
                <a:solidFill>
                  <a:schemeClr val="tx2"/>
                </a:solidFill>
              </a:rPr>
              <a:t> </a:t>
            </a:r>
          </a:p>
        </p:txBody>
      </p:sp>
    </p:spTree>
    <p:extLst>
      <p:ext uri="{BB962C8B-B14F-4D97-AF65-F5344CB8AC3E}">
        <p14:creationId xmlns:p14="http://schemas.microsoft.com/office/powerpoint/2010/main" val="59345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19</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Applications of EmojiNet – Emoji Sense Disambiguation</a:t>
            </a:r>
            <a:endParaRPr lang="en-US" b="1" dirty="0">
              <a:solidFill>
                <a:schemeClr val="bg1"/>
              </a:solidFill>
              <a:latin typeface="+mn-lt"/>
            </a:endParaRP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51920" y="574194"/>
            <a:ext cx="504056" cy="504056"/>
          </a:xfrm>
          <a:prstGeom prst="rect">
            <a:avLst/>
          </a:prstGeom>
        </p:spPr>
      </p:pic>
      <p:sp>
        <p:nvSpPr>
          <p:cNvPr id="8" name="Content Placeholder 2"/>
          <p:cNvSpPr txBox="1">
            <a:spLocks/>
          </p:cNvSpPr>
          <p:nvPr/>
        </p:nvSpPr>
        <p:spPr>
          <a:xfrm>
            <a:off x="0" y="1426028"/>
            <a:ext cx="9108504" cy="50123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8975" lvl="2" indent="-463550" algn="just">
              <a:lnSpc>
                <a:spcPct val="100000"/>
              </a:lnSpc>
              <a:buSzPct val="150000"/>
              <a:buBlip>
                <a:blip r:embed="rId8"/>
              </a:buBlip>
            </a:pPr>
            <a:r>
              <a:rPr lang="en-US" sz="3200" dirty="0" smtClean="0">
                <a:solidFill>
                  <a:schemeClr val="tx2"/>
                </a:solidFill>
              </a:rPr>
              <a:t>We </a:t>
            </a:r>
            <a:r>
              <a:rPr lang="en-US" sz="3200" dirty="0">
                <a:solidFill>
                  <a:schemeClr val="tx2"/>
                </a:solidFill>
              </a:rPr>
              <a:t>selected 25 most commonly misunderstood </a:t>
            </a:r>
            <a:r>
              <a:rPr lang="en-US" sz="3200" dirty="0" smtClean="0">
                <a:solidFill>
                  <a:schemeClr val="tx2"/>
                </a:solidFill>
              </a:rPr>
              <a:t>emoji and selected 50 tweets for each emoji </a:t>
            </a:r>
            <a:endParaRPr lang="en-US" sz="2800" dirty="0" smtClean="0">
              <a:solidFill>
                <a:schemeClr val="tx2"/>
              </a:solidFill>
            </a:endParaRPr>
          </a:p>
          <a:p>
            <a:pPr marL="1139825" lvl="3" indent="-457200" algn="just">
              <a:lnSpc>
                <a:spcPct val="100000"/>
              </a:lnSpc>
              <a:buSzPct val="125000"/>
              <a:buBlip>
                <a:blip r:embed="rId8"/>
              </a:buBlip>
            </a:pPr>
            <a:r>
              <a:rPr lang="en-US" sz="2800" dirty="0" smtClean="0">
                <a:solidFill>
                  <a:schemeClr val="tx2"/>
                </a:solidFill>
              </a:rPr>
              <a:t>Used Simplified LESK algorithm for disambiguation</a:t>
            </a:r>
          </a:p>
          <a:p>
            <a:pPr marL="1139825" lvl="3" indent="-457200" algn="just">
              <a:lnSpc>
                <a:spcPct val="100000"/>
              </a:lnSpc>
              <a:buSzPct val="125000"/>
              <a:buBlip>
                <a:blip r:embed="rId8"/>
              </a:buBlip>
            </a:pPr>
            <a:r>
              <a:rPr lang="en-US" sz="2800" dirty="0" smtClean="0">
                <a:solidFill>
                  <a:schemeClr val="tx2"/>
                </a:solidFill>
              </a:rPr>
              <a:t>Context words were learned for each emoji sense definition using Twitter and Google News-based word embedding models</a:t>
            </a:r>
          </a:p>
          <a:p>
            <a:pPr marL="1139825" lvl="3" indent="-457200" algn="just">
              <a:lnSpc>
                <a:spcPct val="100000"/>
              </a:lnSpc>
              <a:buSzPct val="125000"/>
              <a:buBlip>
                <a:blip r:embed="rId8"/>
              </a:buBlip>
            </a:pPr>
            <a:r>
              <a:rPr lang="en-US" sz="2800" dirty="0" smtClean="0">
                <a:solidFill>
                  <a:schemeClr val="tx2"/>
                </a:solidFill>
              </a:rPr>
              <a:t>Twitter-based embeddings outperform others</a:t>
            </a:r>
          </a:p>
          <a:p>
            <a:pPr marL="682625" lvl="3" indent="0" algn="just">
              <a:lnSpc>
                <a:spcPct val="100000"/>
              </a:lnSpc>
              <a:buSzPct val="125000"/>
              <a:buNone/>
            </a:pPr>
            <a:endParaRPr lang="en-US" sz="2800" dirty="0" smtClean="0">
              <a:solidFill>
                <a:schemeClr val="tx2"/>
              </a:solidFill>
            </a:endParaRPr>
          </a:p>
          <a:p>
            <a:pPr marL="225425" lvl="2" indent="0" algn="just">
              <a:lnSpc>
                <a:spcPct val="100000"/>
              </a:lnSpc>
              <a:buSzPct val="125000"/>
              <a:buNone/>
            </a:pPr>
            <a:endParaRPr lang="en-US" sz="1600" dirty="0" smtClean="0">
              <a:solidFill>
                <a:schemeClr val="tx2"/>
              </a:solidFill>
            </a:endParaRPr>
          </a:p>
          <a:p>
            <a:pPr marL="457200" lvl="1" indent="0">
              <a:lnSpc>
                <a:spcPct val="100000"/>
              </a:lnSpc>
              <a:buNone/>
            </a:pPr>
            <a:r>
              <a:rPr lang="en-US" sz="2800" dirty="0" smtClean="0">
                <a:solidFill>
                  <a:schemeClr val="tx2"/>
                </a:solidFill>
              </a:rPr>
              <a:t/>
            </a:r>
            <a:br>
              <a:rPr lang="en-US" sz="2800" dirty="0" smtClean="0">
                <a:solidFill>
                  <a:schemeClr val="tx2"/>
                </a:solidFill>
              </a:rPr>
            </a:br>
            <a:r>
              <a:rPr lang="en-US" sz="2800" dirty="0" smtClean="0">
                <a:solidFill>
                  <a:schemeClr val="tx2"/>
                </a:solidFill>
              </a:rPr>
              <a:t> </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8248" y="574194"/>
            <a:ext cx="486916" cy="486916"/>
          </a:xfrm>
          <a:prstGeom prst="rect">
            <a:avLst/>
          </a:prstGeom>
        </p:spPr>
      </p:pic>
      <p:pic>
        <p:nvPicPr>
          <p:cNvPr id="4" name="Picture 3"/>
          <p:cNvPicPr>
            <a:picLocks noChangeAspect="1"/>
          </p:cNvPicPr>
          <p:nvPr/>
        </p:nvPicPr>
        <p:blipFill>
          <a:blip r:embed="rId9"/>
          <a:stretch>
            <a:fillRect/>
          </a:stretch>
        </p:blipFill>
        <p:spPr>
          <a:xfrm>
            <a:off x="75369" y="4936630"/>
            <a:ext cx="8993262" cy="984543"/>
          </a:xfrm>
          <a:prstGeom prst="rect">
            <a:avLst/>
          </a:prstGeom>
        </p:spPr>
      </p:pic>
      <p:sp>
        <p:nvSpPr>
          <p:cNvPr id="12" name="Footer Placeholder 3"/>
          <p:cNvSpPr txBox="1">
            <a:spLocks/>
          </p:cNvSpPr>
          <p:nvPr/>
        </p:nvSpPr>
        <p:spPr>
          <a:xfrm>
            <a:off x="111463" y="6003086"/>
            <a:ext cx="8925033" cy="21403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smtClean="0">
                <a:solidFill>
                  <a:schemeClr val="tx2"/>
                </a:solidFill>
              </a:rPr>
              <a:t>Top 10 Emoji based on the Emoji Sense Disambiguation Accuracy (in % values)</a:t>
            </a:r>
            <a:endParaRPr lang="en-US" sz="1400" b="1" dirty="0">
              <a:solidFill>
                <a:schemeClr val="tx2"/>
              </a:solidFill>
            </a:endParaRPr>
          </a:p>
        </p:txBody>
      </p:sp>
    </p:spTree>
    <p:extLst>
      <p:ext uri="{BB962C8B-B14F-4D97-AF65-F5344CB8AC3E}">
        <p14:creationId xmlns:p14="http://schemas.microsoft.com/office/powerpoint/2010/main" val="369294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2</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What does this emoji mean</a:t>
            </a:r>
            <a:endParaRPr lang="en-US" b="1" dirty="0">
              <a:solidFill>
                <a:schemeClr val="bg1"/>
              </a:solidFill>
              <a:latin typeface="+mn-lt"/>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455" y="278329"/>
            <a:ext cx="576932" cy="57693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2387" y="248238"/>
            <a:ext cx="715516" cy="715516"/>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36950" y="1211992"/>
            <a:ext cx="2070100" cy="2184400"/>
          </a:xfrm>
          <a:prstGeom prst="rect">
            <a:avLst/>
          </a:prstGeom>
        </p:spPr>
      </p:pic>
    </p:spTree>
    <p:extLst>
      <p:ext uri="{BB962C8B-B14F-4D97-AF65-F5344CB8AC3E}">
        <p14:creationId xmlns:p14="http://schemas.microsoft.com/office/powerpoint/2010/main" val="179138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20</a:t>
            </a:fld>
            <a:endParaRPr lang="en-US" dirty="0">
              <a:solidFill>
                <a:schemeClr val="tx2"/>
              </a:solidFill>
            </a:endParaRPr>
          </a:p>
        </p:txBody>
      </p:sp>
      <p:sp>
        <p:nvSpPr>
          <p:cNvPr id="6" name="Date Placeholder 5"/>
          <p:cNvSpPr>
            <a:spLocks noGrp="1"/>
          </p:cNvSpPr>
          <p:nvPr>
            <p:ph type="dt" sz="half" idx="10"/>
          </p:nvPr>
        </p:nvSpPr>
        <p:spPr>
          <a:xfrm>
            <a:off x="35496" y="6520259"/>
            <a:ext cx="2057400" cy="365125"/>
          </a:xfrm>
        </p:spPr>
        <p:txBody>
          <a:bodyPr/>
          <a:lstStyle/>
          <a:p>
            <a:r>
              <a:rPr lang="en-US" smtClean="0">
                <a:solidFill>
                  <a:schemeClr val="tx2"/>
                </a:solidFill>
              </a:rPr>
              <a:t>SML @ IJCAI 2016</a:t>
            </a:r>
            <a:endParaRPr lang="en-US" dirty="0">
              <a:solidFill>
                <a:schemeClr val="tx2"/>
              </a:solidFill>
            </a:endParaRPr>
          </a:p>
        </p:txBody>
      </p:sp>
      <p:sp>
        <p:nvSpPr>
          <p:cNvPr id="7" name="Footer Placeholder 3"/>
          <p:cNvSpPr>
            <a:spLocks noGrp="1"/>
          </p:cNvSpPr>
          <p:nvPr>
            <p:ph type="ftr" sz="quarter" idx="11"/>
          </p:nvPr>
        </p:nvSpPr>
        <p:spPr>
          <a:xfrm>
            <a:off x="-5016" y="6518205"/>
            <a:ext cx="9149016" cy="365125"/>
          </a:xfrm>
        </p:spPr>
        <p:txBody>
          <a:bodyPr/>
          <a:lstStyle/>
          <a:p>
            <a:r>
              <a:rPr lang="en-US" dirty="0" smtClean="0">
                <a:solidFill>
                  <a:schemeClr val="tx2"/>
                </a:solidFill>
              </a:rPr>
              <a:t>Wijeratne, Sanjaya et al. Word Embeddings to Enhance Twitter Gang Member Profile Identification</a:t>
            </a:r>
            <a:endParaRPr lang="en-US" dirty="0">
              <a:solidFill>
                <a:schemeClr val="tx2"/>
              </a:solidFill>
            </a:endParaRPr>
          </a:p>
        </p:txBody>
      </p:sp>
      <p:pic>
        <p:nvPicPr>
          <p:cNvPr id="8" name="Picture 7">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t="5901" b="10100"/>
          <a:stretch/>
        </p:blipFill>
        <p:spPr>
          <a:xfrm>
            <a:off x="-5016" y="1212783"/>
            <a:ext cx="9173574" cy="5653055"/>
          </a:xfrm>
          <a:prstGeom prst="rect">
            <a:avLst/>
          </a:prstGeom>
        </p:spPr>
      </p:pic>
      <p:grpSp>
        <p:nvGrpSpPr>
          <p:cNvPr id="4" name="Group 3"/>
          <p:cNvGrpSpPr/>
          <p:nvPr/>
        </p:nvGrpSpPr>
        <p:grpSpPr>
          <a:xfrm>
            <a:off x="-11730" y="6379687"/>
            <a:ext cx="10416378" cy="542225"/>
            <a:chOff x="1144827" y="6347919"/>
            <a:chExt cx="8484828" cy="542225"/>
          </a:xfrm>
        </p:grpSpPr>
        <p:sp>
          <p:nvSpPr>
            <p:cNvPr id="23" name="Title 1"/>
            <p:cNvSpPr txBox="1">
              <a:spLocks/>
            </p:cNvSpPr>
            <p:nvPr/>
          </p:nvSpPr>
          <p:spPr>
            <a:xfrm>
              <a:off x="1144827" y="6347919"/>
              <a:ext cx="5471890" cy="510269"/>
            </a:xfrm>
            <a:prstGeom prst="rect">
              <a:avLst/>
            </a:prstGeom>
            <a:solidFill>
              <a:schemeClr val="bg1">
                <a:lumMod val="85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  </a:t>
              </a:r>
              <a:r>
                <a:rPr lang="en-US" sz="2900" b="1" dirty="0" smtClean="0">
                  <a:solidFill>
                    <a:schemeClr val="bg1"/>
                  </a:solidFill>
                  <a:latin typeface="+mn-lt"/>
                </a:rPr>
                <a:t>        </a:t>
              </a:r>
              <a:r>
                <a:rPr lang="en-US" sz="2900" b="1" dirty="0" smtClean="0">
                  <a:solidFill>
                    <a:prstClr val="white"/>
                  </a:solidFill>
                  <a:latin typeface="Calibri"/>
                  <a:ea typeface="+mn-ea"/>
                  <a:cs typeface="+mn-cs"/>
                  <a:hlinkClick r:id="rId5"/>
                </a:rPr>
                <a:t>derek@knoesis.org</a:t>
              </a:r>
              <a:r>
                <a:rPr lang="en-US" sz="2900" b="1" dirty="0" smtClean="0">
                  <a:solidFill>
                    <a:prstClr val="white"/>
                  </a:solidFill>
                  <a:latin typeface="Calibri"/>
                  <a:ea typeface="+mn-ea"/>
                  <a:cs typeface="+mn-cs"/>
                </a:rPr>
                <a:t>  </a:t>
              </a:r>
              <a:r>
                <a:rPr lang="en-US" sz="3200" b="1" dirty="0" smtClean="0">
                  <a:solidFill>
                    <a:prstClr val="white"/>
                  </a:solidFill>
                  <a:latin typeface="Calibri"/>
                  <a:ea typeface="+mn-ea"/>
                  <a:cs typeface="+mn-cs"/>
                </a:rPr>
                <a:t> </a:t>
              </a:r>
              <a:endParaRPr lang="en-US" b="1" dirty="0">
                <a:solidFill>
                  <a:schemeClr val="bg1"/>
                </a:solidFill>
                <a:latin typeface="+mn-lt"/>
              </a:endParaRP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2647" y="6443642"/>
              <a:ext cx="329855" cy="329855"/>
            </a:xfrm>
            <a:prstGeom prst="rect">
              <a:avLst/>
            </a:prstGeom>
          </p:spPr>
        </p:pic>
        <p:sp>
          <p:nvSpPr>
            <p:cNvPr id="24" name="Title 1"/>
            <p:cNvSpPr txBox="1">
              <a:spLocks/>
            </p:cNvSpPr>
            <p:nvPr/>
          </p:nvSpPr>
          <p:spPr>
            <a:xfrm>
              <a:off x="4601049" y="6379875"/>
              <a:ext cx="5028606" cy="510269"/>
            </a:xfrm>
            <a:prstGeom prst="rect">
              <a:avLst/>
            </a:prstGeom>
            <a:solidFill>
              <a:schemeClr val="bg1">
                <a:lumMod val="85000"/>
              </a:schemeClr>
            </a:solidFill>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pPr>
              <a:r>
                <a:rPr lang="en-US" b="1" dirty="0" smtClean="0">
                  <a:solidFill>
                    <a:schemeClr val="bg1"/>
                  </a:solidFill>
                  <a:latin typeface="+mn-lt"/>
                </a:rPr>
                <a:t>   </a:t>
              </a:r>
              <a:r>
                <a:rPr lang="en-US" sz="3200" b="1" dirty="0">
                  <a:solidFill>
                    <a:prstClr val="white"/>
                  </a:solidFill>
                  <a:latin typeface="Calibri"/>
                  <a:ea typeface="+mn-ea"/>
                  <a:cs typeface="+mn-cs"/>
                  <a:hlinkClick r:id="rId7"/>
                </a:rPr>
                <a:t>http://knoesis.org/people/derek</a:t>
              </a:r>
              <a:r>
                <a:rPr lang="en-US" sz="3200" b="1" dirty="0" smtClean="0">
                  <a:solidFill>
                    <a:prstClr val="white"/>
                  </a:solidFill>
                  <a:latin typeface="Calibri"/>
                  <a:ea typeface="+mn-ea"/>
                  <a:cs typeface="+mn-cs"/>
                  <a:hlinkClick r:id="rId7"/>
                </a:rPr>
                <a:t>/</a:t>
              </a:r>
              <a:endParaRPr lang="en-US" sz="3200" b="1" dirty="0">
                <a:solidFill>
                  <a:prstClr val="white"/>
                </a:solidFill>
                <a:latin typeface="Calibri"/>
                <a:ea typeface="+mn-ea"/>
                <a:cs typeface="+mn-cs"/>
              </a:endParaRP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7870" y="6451830"/>
              <a:ext cx="366358" cy="366358"/>
            </a:xfrm>
            <a:prstGeom prst="rect">
              <a:avLst/>
            </a:prstGeom>
          </p:spPr>
        </p:pic>
      </p:grpSp>
      <p:sp>
        <p:nvSpPr>
          <p:cNvPr id="15" name="Title 1"/>
          <p:cNvSpPr>
            <a:spLocks noGrp="1"/>
          </p:cNvSpPr>
          <p:nvPr>
            <p:ph type="title"/>
          </p:nvPr>
        </p:nvSpPr>
        <p:spPr>
          <a:xfrm>
            <a:off x="0" y="0"/>
            <a:ext cx="9144000" cy="1211992"/>
          </a:xfrm>
          <a:solidFill>
            <a:schemeClr val="bg1">
              <a:lumMod val="85000"/>
            </a:schemeClr>
          </a:solidFill>
        </p:spPr>
        <p:txBody>
          <a:bodyPr>
            <a:normAutofit fontScale="90000"/>
          </a:bodyPr>
          <a:lstStyle/>
          <a:p>
            <a:pPr marL="228600" algn="ctr"/>
            <a:r>
              <a:rPr lang="en-US" sz="6700" b="1" dirty="0" smtClean="0">
                <a:solidFill>
                  <a:schemeClr val="bg1"/>
                </a:solidFill>
                <a:latin typeface="+mn-lt"/>
                <a:hlinkClick r:id="rId9"/>
              </a:rPr>
              <a:t>Thank You!</a:t>
            </a:r>
            <a:r>
              <a:rPr lang="en-US" b="1" dirty="0" smtClean="0">
                <a:solidFill>
                  <a:schemeClr val="bg1"/>
                </a:solidFill>
                <a:latin typeface="+mn-lt"/>
                <a:hlinkClick r:id="rId9"/>
              </a:rPr>
              <a:t/>
            </a:r>
            <a:br>
              <a:rPr lang="en-US" b="1" dirty="0" smtClean="0">
                <a:solidFill>
                  <a:schemeClr val="bg1"/>
                </a:solidFill>
                <a:latin typeface="+mn-lt"/>
                <a:hlinkClick r:id="rId9"/>
              </a:rPr>
            </a:br>
            <a:r>
              <a:rPr lang="en-US" sz="2800" b="1" dirty="0">
                <a:solidFill>
                  <a:schemeClr val="bg1"/>
                </a:solidFill>
                <a:latin typeface="+mn-lt"/>
                <a:hlinkClick r:id="rId9"/>
              </a:rPr>
              <a:t>Visit us at http://emojinet.knoesis.org</a:t>
            </a:r>
            <a:r>
              <a:rPr lang="en-US" sz="2800" b="1" dirty="0" smtClean="0">
                <a:solidFill>
                  <a:schemeClr val="bg1"/>
                </a:solidFill>
                <a:latin typeface="+mn-lt"/>
                <a:hlinkClick r:id="rId9"/>
              </a:rPr>
              <a:t>/</a:t>
            </a:r>
            <a:endParaRPr lang="en-US" b="1" dirty="0">
              <a:solidFill>
                <a:schemeClr val="bg1"/>
              </a:solidFill>
              <a:latin typeface="+mn-lt"/>
              <a:hlinkClick r:id="rId9"/>
            </a:endParaRPr>
          </a:p>
        </p:txBody>
      </p:sp>
      <p:pic>
        <p:nvPicPr>
          <p:cNvPr id="2" name="Picture 1"/>
          <p:cNvPicPr>
            <a:picLocks noChangeAspect="1"/>
          </p:cNvPicPr>
          <p:nvPr/>
        </p:nvPicPr>
        <p:blipFill>
          <a:blip r:embed="rId10"/>
          <a:stretch>
            <a:fillRect/>
          </a:stretch>
        </p:blipFill>
        <p:spPr>
          <a:xfrm>
            <a:off x="469152" y="6379687"/>
            <a:ext cx="494897" cy="494897"/>
          </a:xfrm>
          <a:prstGeom prst="rect">
            <a:avLst/>
          </a:prstGeom>
        </p:spPr>
      </p:pic>
    </p:spTree>
    <p:extLst>
      <p:ext uri="{BB962C8B-B14F-4D97-AF65-F5344CB8AC3E}">
        <p14:creationId xmlns:p14="http://schemas.microsoft.com/office/powerpoint/2010/main" val="34500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21</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Acknowledgement </a:t>
            </a:r>
            <a:endParaRPr lang="en-US" b="1" dirty="0">
              <a:solidFill>
                <a:schemeClr val="bg1"/>
              </a:solidFill>
              <a:latin typeface="+mn-lt"/>
            </a:endParaRPr>
          </a:p>
        </p:txBody>
      </p:sp>
      <p:sp>
        <p:nvSpPr>
          <p:cNvPr id="7" name="Content Placeholder 2"/>
          <p:cNvSpPr txBox="1">
            <a:spLocks/>
          </p:cNvSpPr>
          <p:nvPr/>
        </p:nvSpPr>
        <p:spPr>
          <a:xfrm>
            <a:off x="251520" y="1484784"/>
            <a:ext cx="8136904" cy="28083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2625" lvl="3" indent="0" algn="just">
              <a:lnSpc>
                <a:spcPct val="100000"/>
              </a:lnSpc>
              <a:buSzPct val="125000"/>
              <a:buNone/>
            </a:pPr>
            <a:r>
              <a:rPr lang="en-US" sz="1600" dirty="0">
                <a:solidFill>
                  <a:schemeClr val="tx2"/>
                </a:solidFill>
              </a:rPr>
              <a:t>We are grateful to Nicole Selken, the designer of The Emoji Dictionary and Jeremy Burge, the founder of Emojipedia for giving us the permission to use their web resources for our research. We are thankful to Scott Duberstein for helping us with setting up Amazon Mechanical Turk tasks. We acknowledge partial support from the National Science Foundation (NSF) award: CNS-1513721: “Context-Aware Harassment Detection on Social Media”, the National Institute on Drug Abuse (NIDA) Grant No. 5R01DA039454- 02: “Trending: Social Media Analysis to Monitor Cannabis and Synthetic Cannabinoid Use” and the National Institutes of Mental Health (NIMH) award: 1R01MH105384-01A1: “Modeling Social Behavior for Healthcare Utilization in Depression”. Points of view or opinions in this document are those of the authors and do not necessarily represent the </a:t>
            </a:r>
            <a:r>
              <a:rPr lang="en-US" sz="1600" dirty="0" smtClean="0">
                <a:solidFill>
                  <a:schemeClr val="tx2"/>
                </a:solidFill>
              </a:rPr>
              <a:t>official </a:t>
            </a:r>
            <a:r>
              <a:rPr lang="en-US" sz="1600" dirty="0">
                <a:solidFill>
                  <a:schemeClr val="tx2"/>
                </a:solidFill>
              </a:rPr>
              <a:t>position or policies of the NSF, NIDA, or NIMH</a:t>
            </a:r>
            <a:r>
              <a:rPr lang="en-US" sz="1600" dirty="0" smtClean="0">
                <a:solidFill>
                  <a:schemeClr val="tx2"/>
                </a:solidFill>
              </a:rPr>
              <a:t>.</a:t>
            </a:r>
            <a:endParaRPr lang="en-US" sz="1600" dirty="0" smtClean="0">
              <a:solidFill>
                <a:schemeClr val="tx2"/>
              </a:solidFill>
            </a:endParaRPr>
          </a:p>
          <a:p>
            <a:pPr marL="457200" lvl="1" indent="0">
              <a:lnSpc>
                <a:spcPct val="100000"/>
              </a:lnSpc>
              <a:buNone/>
            </a:pPr>
            <a:endParaRPr lang="en-US" sz="2800" dirty="0" smtClean="0">
              <a:solidFill>
                <a:schemeClr val="tx2"/>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672" y="4407527"/>
            <a:ext cx="3952875" cy="723900"/>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0152" y="4407527"/>
            <a:ext cx="1581150" cy="1590675"/>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9672" y="5202863"/>
            <a:ext cx="2133600" cy="1171575"/>
          </a:xfrm>
          <a:prstGeom prst="rect">
            <a:avLst/>
          </a:prstGeom>
        </p:spPr>
      </p:pic>
    </p:spTree>
    <p:extLst>
      <p:ext uri="{BB962C8B-B14F-4D97-AF65-F5344CB8AC3E}">
        <p14:creationId xmlns:p14="http://schemas.microsoft.com/office/powerpoint/2010/main" val="136849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3</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What does this emoji mean</a:t>
            </a:r>
            <a:endParaRPr lang="en-US" b="1" dirty="0">
              <a:solidFill>
                <a:schemeClr val="bg1"/>
              </a:solidFill>
              <a:latin typeface="+mn-lt"/>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455" y="278329"/>
            <a:ext cx="576932" cy="57693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2387" y="248238"/>
            <a:ext cx="715516" cy="715516"/>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36950" y="1211992"/>
            <a:ext cx="2070100" cy="2184400"/>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87965" y="3396392"/>
            <a:ext cx="6012160" cy="2772994"/>
          </a:xfrm>
          <a:prstGeom prst="rect">
            <a:avLst/>
          </a:prstGeom>
        </p:spPr>
      </p:pic>
      <p:sp>
        <p:nvSpPr>
          <p:cNvPr id="12" name="Footer Placeholder 3"/>
          <p:cNvSpPr txBox="1">
            <a:spLocks/>
          </p:cNvSpPr>
          <p:nvPr/>
        </p:nvSpPr>
        <p:spPr>
          <a:xfrm>
            <a:off x="287524" y="6364112"/>
            <a:ext cx="8568952" cy="305248"/>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rPr>
              <a:t>Source – https://</a:t>
            </a:r>
            <a:r>
              <a:rPr lang="en-US" sz="1000" dirty="0" smtClean="0">
                <a:solidFill>
                  <a:schemeClr val="tx2"/>
                </a:solidFill>
              </a:rPr>
              <a:t>youtu.be/5JdVsbNqYno</a:t>
            </a:r>
            <a:endParaRPr lang="en-US" sz="1000" dirty="0">
              <a:solidFill>
                <a:schemeClr val="tx2"/>
              </a:solidFill>
            </a:endParaRPr>
          </a:p>
        </p:txBody>
      </p:sp>
    </p:spTree>
    <p:extLst>
      <p:ext uri="{BB962C8B-B14F-4D97-AF65-F5344CB8AC3E}">
        <p14:creationId xmlns:p14="http://schemas.microsoft.com/office/powerpoint/2010/main" val="185889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4</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What does this emoji mean</a:t>
            </a:r>
            <a:endParaRPr lang="en-US" b="1" dirty="0">
              <a:solidFill>
                <a:schemeClr val="bg1"/>
              </a:solidFill>
              <a:latin typeface="+mn-lt"/>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455" y="278329"/>
            <a:ext cx="576932" cy="57693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2387" y="248238"/>
            <a:ext cx="715516" cy="715516"/>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36950" y="1211992"/>
            <a:ext cx="2070100" cy="2184400"/>
          </a:xfrm>
          <a:prstGeom prst="rect">
            <a:avLst/>
          </a:prstGeom>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198" y="3396392"/>
            <a:ext cx="7150100" cy="2692400"/>
          </a:xfrm>
          <a:prstGeom prst="rect">
            <a:avLst/>
          </a:prstGeom>
        </p:spPr>
      </p:pic>
      <p:sp>
        <p:nvSpPr>
          <p:cNvPr id="12" name="Footer Placeholder 3"/>
          <p:cNvSpPr txBox="1">
            <a:spLocks/>
          </p:cNvSpPr>
          <p:nvPr/>
        </p:nvSpPr>
        <p:spPr>
          <a:xfrm>
            <a:off x="287524" y="6364112"/>
            <a:ext cx="8568952" cy="305248"/>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rPr>
              <a:t>Source – https://</a:t>
            </a:r>
            <a:r>
              <a:rPr lang="en-US" sz="1000" dirty="0" smtClean="0">
                <a:solidFill>
                  <a:schemeClr val="tx2"/>
                </a:solidFill>
              </a:rPr>
              <a:t>youtu.be/5JdVsbNqYno</a:t>
            </a:r>
            <a:endParaRPr lang="en-US" sz="1000" dirty="0">
              <a:solidFill>
                <a:schemeClr val="tx2"/>
              </a:solidFill>
            </a:endParaRPr>
          </a:p>
        </p:txBody>
      </p:sp>
    </p:spTree>
    <p:extLst>
      <p:ext uri="{BB962C8B-B14F-4D97-AF65-F5344CB8AC3E}">
        <p14:creationId xmlns:p14="http://schemas.microsoft.com/office/powerpoint/2010/main" val="183438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5</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What does this emoji mean</a:t>
            </a:r>
            <a:endParaRPr lang="en-US" b="1" dirty="0">
              <a:solidFill>
                <a:schemeClr val="bg1"/>
              </a:solidFill>
              <a:latin typeface="+mn-lt"/>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455" y="278329"/>
            <a:ext cx="576932" cy="57693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2387" y="248238"/>
            <a:ext cx="715516" cy="715516"/>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36950" y="1211992"/>
            <a:ext cx="2070100" cy="2184400"/>
          </a:xfrm>
          <a:prstGeom prst="rect">
            <a:avLst/>
          </a:prstGeom>
        </p:spPr>
      </p:pic>
      <p:sp>
        <p:nvSpPr>
          <p:cNvPr id="7" name="Rectangle 6"/>
          <p:cNvSpPr/>
          <p:nvPr/>
        </p:nvSpPr>
        <p:spPr>
          <a:xfrm>
            <a:off x="271207" y="4333805"/>
            <a:ext cx="8601585" cy="738664"/>
          </a:xfrm>
          <a:prstGeom prst="rect">
            <a:avLst/>
          </a:prstGeom>
        </p:spPr>
        <p:txBody>
          <a:bodyPr wrap="none">
            <a:spAutoFit/>
          </a:bodyPr>
          <a:lstStyle/>
          <a:p>
            <a:r>
              <a:rPr lang="en-US" sz="4200" dirty="0" smtClean="0">
                <a:solidFill>
                  <a:schemeClr val="tx2"/>
                </a:solidFill>
              </a:rPr>
              <a:t>U+1F481 INFORMATION DESK PERSON</a:t>
            </a:r>
            <a:endParaRPr lang="en-US" sz="4200" dirty="0">
              <a:solidFill>
                <a:schemeClr val="tx2"/>
              </a:solidFill>
            </a:endParaRPr>
          </a:p>
        </p:txBody>
      </p:sp>
    </p:spTree>
    <p:extLst>
      <p:ext uri="{BB962C8B-B14F-4D97-AF65-F5344CB8AC3E}">
        <p14:creationId xmlns:p14="http://schemas.microsoft.com/office/powerpoint/2010/main" val="82760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6</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What does this emoji mean</a:t>
            </a:r>
            <a:endParaRPr lang="en-US" b="1" dirty="0">
              <a:solidFill>
                <a:schemeClr val="bg1"/>
              </a:solidFill>
              <a:latin typeface="+mn-lt"/>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455" y="278329"/>
            <a:ext cx="576932" cy="57693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2387" y="248238"/>
            <a:ext cx="715516" cy="715516"/>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6300" y="1544582"/>
            <a:ext cx="2311400" cy="1333500"/>
          </a:xfrm>
          <a:prstGeom prst="rect">
            <a:avLst/>
          </a:prstGeom>
        </p:spPr>
      </p:pic>
    </p:spTree>
    <p:extLst>
      <p:ext uri="{BB962C8B-B14F-4D97-AF65-F5344CB8AC3E}">
        <p14:creationId xmlns:p14="http://schemas.microsoft.com/office/powerpoint/2010/main" val="36087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7</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What does this emoji mean</a:t>
            </a:r>
            <a:endParaRPr lang="en-US" b="1" dirty="0">
              <a:solidFill>
                <a:schemeClr val="bg1"/>
              </a:solidFill>
              <a:latin typeface="+mn-lt"/>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455" y="278329"/>
            <a:ext cx="576932" cy="57693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2387" y="248238"/>
            <a:ext cx="715516" cy="715516"/>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6300" y="1544582"/>
            <a:ext cx="2311400" cy="133350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7218" y="2830102"/>
            <a:ext cx="4149564" cy="3548897"/>
          </a:xfrm>
          <a:prstGeom prst="rect">
            <a:avLst/>
          </a:prstGeom>
        </p:spPr>
      </p:pic>
      <p:sp>
        <p:nvSpPr>
          <p:cNvPr id="12" name="Footer Placeholder 3"/>
          <p:cNvSpPr txBox="1">
            <a:spLocks/>
          </p:cNvSpPr>
          <p:nvPr/>
        </p:nvSpPr>
        <p:spPr>
          <a:xfrm>
            <a:off x="287524" y="6364112"/>
            <a:ext cx="8568952" cy="305248"/>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rPr>
              <a:t>Source – https://</a:t>
            </a:r>
            <a:r>
              <a:rPr lang="en-US" sz="1000" dirty="0" smtClean="0">
                <a:solidFill>
                  <a:schemeClr val="tx2"/>
                </a:solidFill>
              </a:rPr>
              <a:t>youtu.be/5JdVsbNqYno</a:t>
            </a:r>
            <a:endParaRPr lang="en-US" sz="1000" dirty="0">
              <a:solidFill>
                <a:schemeClr val="tx2"/>
              </a:solidFill>
            </a:endParaRPr>
          </a:p>
        </p:txBody>
      </p:sp>
    </p:spTree>
    <p:extLst>
      <p:ext uri="{BB962C8B-B14F-4D97-AF65-F5344CB8AC3E}">
        <p14:creationId xmlns:p14="http://schemas.microsoft.com/office/powerpoint/2010/main" val="143575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8</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What does this emoji mean</a:t>
            </a:r>
            <a:endParaRPr lang="en-US" b="1" dirty="0">
              <a:solidFill>
                <a:schemeClr val="bg1"/>
              </a:solidFill>
              <a:latin typeface="+mn-lt"/>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455" y="278329"/>
            <a:ext cx="576932" cy="57693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2387" y="248238"/>
            <a:ext cx="715516" cy="715516"/>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6300" y="1544582"/>
            <a:ext cx="2311400" cy="13335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7000" y="3048127"/>
            <a:ext cx="6350000" cy="3111500"/>
          </a:xfrm>
          <a:prstGeom prst="rect">
            <a:avLst/>
          </a:prstGeom>
        </p:spPr>
      </p:pic>
      <p:sp>
        <p:nvSpPr>
          <p:cNvPr id="12" name="Footer Placeholder 3"/>
          <p:cNvSpPr txBox="1">
            <a:spLocks/>
          </p:cNvSpPr>
          <p:nvPr/>
        </p:nvSpPr>
        <p:spPr>
          <a:xfrm>
            <a:off x="287524" y="6364112"/>
            <a:ext cx="8568952" cy="305248"/>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rPr>
              <a:t>Source – https://media.giphy.com/media/BNKGM6uOgPhp6/giphy.gif</a:t>
            </a:r>
          </a:p>
        </p:txBody>
      </p:sp>
    </p:spTree>
    <p:extLst>
      <p:ext uri="{BB962C8B-B14F-4D97-AF65-F5344CB8AC3E}">
        <p14:creationId xmlns:p14="http://schemas.microsoft.com/office/powerpoint/2010/main" val="193783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7051104" y="6520259"/>
            <a:ext cx="2057400" cy="365125"/>
          </a:xfrm>
        </p:spPr>
        <p:txBody>
          <a:bodyPr/>
          <a:lstStyle/>
          <a:p>
            <a:fld id="{E20EC3FF-68E7-433F-BCD3-5159136A4F9C}" type="slidenum">
              <a:rPr lang="en-US" smtClean="0">
                <a:solidFill>
                  <a:schemeClr val="tx2"/>
                </a:solidFill>
              </a:rPr>
              <a:t>9</a:t>
            </a:fld>
            <a:endParaRPr lang="en-US" dirty="0">
              <a:solidFill>
                <a:schemeClr val="tx2"/>
              </a:solidFill>
            </a:endParaRPr>
          </a:p>
        </p:txBody>
      </p:sp>
      <p:sp>
        <p:nvSpPr>
          <p:cNvPr id="9" name="Footer Placeholder 3"/>
          <p:cNvSpPr>
            <a:spLocks noGrp="1"/>
          </p:cNvSpPr>
          <p:nvPr>
            <p:ph type="ftr" sz="quarter" idx="11"/>
          </p:nvPr>
        </p:nvSpPr>
        <p:spPr>
          <a:xfrm>
            <a:off x="0" y="6518205"/>
            <a:ext cx="9036496" cy="365125"/>
          </a:xfrm>
        </p:spPr>
        <p:txBody>
          <a:bodyPr/>
          <a:lstStyle/>
          <a:p>
            <a:r>
              <a:rPr lang="en-US" dirty="0" smtClean="0">
                <a:solidFill>
                  <a:schemeClr val="tx2"/>
                </a:solidFill>
              </a:rPr>
              <a:t>Wijeratne, Sanjaya et al. </a:t>
            </a:r>
            <a:r>
              <a:rPr lang="en-US" dirty="0">
                <a:solidFill>
                  <a:schemeClr val="tx2"/>
                </a:solidFill>
              </a:rPr>
              <a:t>EmojiNet: An Open Service and API for Emoji Sense </a:t>
            </a:r>
            <a:r>
              <a:rPr lang="en-US" dirty="0" smtClean="0">
                <a:solidFill>
                  <a:schemeClr val="tx2"/>
                </a:solidFill>
              </a:rPr>
              <a:t>Discovery, ICWSM 2017.</a:t>
            </a:r>
            <a:endParaRPr lang="en-US" dirty="0">
              <a:solidFill>
                <a:schemeClr val="tx2"/>
              </a:solidFill>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628" y="6239793"/>
            <a:ext cx="1079800" cy="571190"/>
          </a:xfrm>
          <a:prstGeom prst="rect">
            <a:avLst/>
          </a:prstGeom>
        </p:spPr>
      </p:pic>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63" y="6217122"/>
            <a:ext cx="1107831" cy="566274"/>
          </a:xfrm>
          <a:prstGeom prst="rect">
            <a:avLst/>
          </a:prstGeom>
        </p:spPr>
      </p:pic>
      <p:sp>
        <p:nvSpPr>
          <p:cNvPr id="14" name="Title 1"/>
          <p:cNvSpPr txBox="1">
            <a:spLocks/>
          </p:cNvSpPr>
          <p:nvPr/>
        </p:nvSpPr>
        <p:spPr>
          <a:xfrm>
            <a:off x="0" y="0"/>
            <a:ext cx="9144000" cy="1211992"/>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a:r>
              <a:rPr lang="en-US" b="1" dirty="0" smtClean="0">
                <a:solidFill>
                  <a:schemeClr val="bg1"/>
                </a:solidFill>
                <a:latin typeface="+mn-lt"/>
              </a:rPr>
              <a:t>What does this emoji mean</a:t>
            </a:r>
            <a:endParaRPr lang="en-US" b="1" dirty="0">
              <a:solidFill>
                <a:schemeClr val="bg1"/>
              </a:solidFill>
              <a:latin typeface="+mn-lt"/>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455" y="278329"/>
            <a:ext cx="576932" cy="57693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2387" y="248238"/>
            <a:ext cx="715516" cy="715516"/>
          </a:xfrm>
          <a:prstGeom prst="rect">
            <a:avLst/>
          </a:prstGeom>
        </p:spPr>
      </p:pic>
      <p:sp>
        <p:nvSpPr>
          <p:cNvPr id="7" name="Rectangle 6"/>
          <p:cNvSpPr/>
          <p:nvPr/>
        </p:nvSpPr>
        <p:spPr>
          <a:xfrm>
            <a:off x="1475656" y="4234545"/>
            <a:ext cx="6389891" cy="738664"/>
          </a:xfrm>
          <a:prstGeom prst="rect">
            <a:avLst/>
          </a:prstGeom>
        </p:spPr>
        <p:txBody>
          <a:bodyPr wrap="none">
            <a:spAutoFit/>
          </a:bodyPr>
          <a:lstStyle/>
          <a:p>
            <a:r>
              <a:rPr lang="en-US" sz="4200" dirty="0" smtClean="0">
                <a:solidFill>
                  <a:schemeClr val="tx2"/>
                </a:solidFill>
              </a:rPr>
              <a:t>U+1F450 OPEN HANDS SIGN</a:t>
            </a:r>
            <a:endParaRPr lang="en-US" sz="4200" dirty="0">
              <a:solidFill>
                <a:schemeClr val="tx2"/>
              </a:soli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6300" y="1544582"/>
            <a:ext cx="2311400" cy="1333500"/>
          </a:xfrm>
          <a:prstGeom prst="rect">
            <a:avLst/>
          </a:prstGeom>
        </p:spPr>
      </p:pic>
    </p:spTree>
    <p:extLst>
      <p:ext uri="{BB962C8B-B14F-4D97-AF65-F5344CB8AC3E}">
        <p14:creationId xmlns:p14="http://schemas.microsoft.com/office/powerpoint/2010/main" val="205249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23817</TotalTime>
  <Words>1051</Words>
  <Application>Microsoft Office PowerPoint</Application>
  <PresentationFormat>Letter Paper (8.5x11 in)</PresentationFormat>
  <Paragraphs>159</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EmojiNet </vt:lpstr>
      <vt:lpstr>PowerPoint Presentation</vt:lpstr>
      <vt:lpstr>Building EmojiNet</vt:lpstr>
      <vt:lpstr>EmojiNet Sense Queries</vt:lpstr>
      <vt:lpstr>EmojiNet Sense Queries</vt:lpstr>
      <vt:lpstr>EmojiNet Sense Queries</vt:lpstr>
      <vt:lpstr>EmojiNet Sense Queries</vt:lpstr>
      <vt:lpstr>PowerPoint Presentation</vt:lpstr>
      <vt:lpstr>PowerPoint Presentation</vt:lpstr>
      <vt:lpstr>PowerPoint Presentation</vt:lpstr>
      <vt:lpstr>Thank You! Visit us at http://emojinet.knoesis.org/</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Lakshika Balasuriya</dc:creator>
  <cp:lastModifiedBy>Bossman</cp:lastModifiedBy>
  <cp:revision>608</cp:revision>
  <dcterms:created xsi:type="dcterms:W3CDTF">2015-05-21T19:35:45Z</dcterms:created>
  <dcterms:modified xsi:type="dcterms:W3CDTF">2017-06-07T18:26:11Z</dcterms:modified>
</cp:coreProperties>
</file>